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8" r:id="rId3"/>
    <p:sldId id="274" r:id="rId4"/>
    <p:sldId id="283" r:id="rId5"/>
    <p:sldId id="287" r:id="rId6"/>
    <p:sldId id="275" r:id="rId7"/>
    <p:sldId id="288" r:id="rId8"/>
    <p:sldId id="276" r:id="rId9"/>
    <p:sldId id="277" r:id="rId10"/>
    <p:sldId id="278" r:id="rId11"/>
    <p:sldId id="279" r:id="rId12"/>
    <p:sldId id="280" r:id="rId13"/>
    <p:sldId id="269" r:id="rId14"/>
    <p:sldId id="281" r:id="rId15"/>
    <p:sldId id="282" r:id="rId16"/>
    <p:sldId id="289" r:id="rId17"/>
    <p:sldId id="257" r:id="rId18"/>
    <p:sldId id="284" r:id="rId19"/>
    <p:sldId id="285" r:id="rId20"/>
    <p:sldId id="266" r:id="rId21"/>
    <p:sldId id="258" r:id="rId22"/>
    <p:sldId id="286" r:id="rId2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745"/>
    <p:restoredTop sz="94681"/>
  </p:normalViewPr>
  <p:slideViewPr>
    <p:cSldViewPr snapToGrid="0">
      <p:cViewPr varScale="1">
        <p:scale>
          <a:sx n="71" d="100"/>
          <a:sy n="71" d="100"/>
        </p:scale>
        <p:origin x="200" y="11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B1ABD02-94CD-A96D-972B-5EFF4D6F15B7}"/>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0615F327-AA6E-A180-8709-40FE139B47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0A09B12E-8E86-CFF4-5247-28A26A5E4C17}"/>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5" name="Θέση υποσέλιδου 4">
            <a:extLst>
              <a:ext uri="{FF2B5EF4-FFF2-40B4-BE49-F238E27FC236}">
                <a16:creationId xmlns:a16="http://schemas.microsoft.com/office/drawing/2014/main" id="{20765B1F-33B9-D8A9-81E1-96BC1F6506B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3494809-95F7-A3EF-69CE-43F22089C16B}"/>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3808411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B06867-0134-A3A7-0506-3B55C6F3E10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2DB3B225-EC02-8FD0-6931-AEB977D57BA8}"/>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731FF06-C0D2-A157-538E-141538D8391C}"/>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5" name="Θέση υποσέλιδου 4">
            <a:extLst>
              <a:ext uri="{FF2B5EF4-FFF2-40B4-BE49-F238E27FC236}">
                <a16:creationId xmlns:a16="http://schemas.microsoft.com/office/drawing/2014/main" id="{653E4416-1C6E-41F0-9330-5F15F03992E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BF62BC3-57B8-A30F-BFF1-6BB304C0E77B}"/>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3338505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196DBDE-E3E9-941C-4E2F-996EC3ECD97A}"/>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27730C1A-E8F3-010C-E757-E98AFE5B48B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5C254F35-3D85-0B22-367A-D6D48D613437}"/>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5" name="Θέση υποσέλιδου 4">
            <a:extLst>
              <a:ext uri="{FF2B5EF4-FFF2-40B4-BE49-F238E27FC236}">
                <a16:creationId xmlns:a16="http://schemas.microsoft.com/office/drawing/2014/main" id="{C0AAF708-B3BB-A283-0DD1-C8E09395906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28BF364-5C29-55E0-FAE7-BA56C5033023}"/>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263977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1F5DFC1-F912-79F2-DCC8-2E00DE66E28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FC4FB4E-3B81-45FB-28FB-605F9F6D2232}"/>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628268A4-4406-BAC9-21F8-BADECA41F179}"/>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93D366E2-B34E-E9D5-58F6-E28DA1EFBA1F}"/>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6" name="Θέση υποσέλιδου 5">
            <a:extLst>
              <a:ext uri="{FF2B5EF4-FFF2-40B4-BE49-F238E27FC236}">
                <a16:creationId xmlns:a16="http://schemas.microsoft.com/office/drawing/2014/main" id="{3C7DEE79-9952-014C-D644-2AFCDE9F0DA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08115E9-348F-06D4-B754-367FED9CE0D8}"/>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102892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73B29C5-9A71-5EFB-DB14-5C5CBF59D30B}"/>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3DBA31D-7B6B-ABCE-384D-6F0A563F48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690EB06-DBA4-16F3-4099-310D7436703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995E3594-8168-4964-88E9-E44FD582FC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01A9D66D-9AA5-CF60-3174-55A6187C746F}"/>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81F605D-5157-F0CC-93E8-9B3A8C979DC2}"/>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8" name="Θέση υποσέλιδου 7">
            <a:extLst>
              <a:ext uri="{FF2B5EF4-FFF2-40B4-BE49-F238E27FC236}">
                <a16:creationId xmlns:a16="http://schemas.microsoft.com/office/drawing/2014/main" id="{4C2E05E1-B9A0-7009-EC23-13B65E721394}"/>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4AF586B3-7110-DCFF-F5ED-E2B034DD2F3B}"/>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2943668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C9ED7F-2233-B478-FEBF-0CAAB701AD8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3E8A16-9BAC-0611-1EFB-C2924E6FCACC}"/>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4" name="Θέση υποσέλιδου 3">
            <a:extLst>
              <a:ext uri="{FF2B5EF4-FFF2-40B4-BE49-F238E27FC236}">
                <a16:creationId xmlns:a16="http://schemas.microsoft.com/office/drawing/2014/main" id="{F91644D5-568B-18B5-28CF-2E3EF55CC0EB}"/>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AA768489-09C2-38CE-04DF-4765EA32F918}"/>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2319357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0FD4CA64-F222-173A-5FB3-D5744D3F2EEE}"/>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3" name="Θέση υποσέλιδου 2">
            <a:extLst>
              <a:ext uri="{FF2B5EF4-FFF2-40B4-BE49-F238E27FC236}">
                <a16:creationId xmlns:a16="http://schemas.microsoft.com/office/drawing/2014/main" id="{164BCD48-48CF-96B8-584C-02908270863E}"/>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58F94579-2E54-2DB7-4C9A-8A77AF475275}"/>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9552622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9219587-692C-E0C6-828B-FD01EB032B11}"/>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AE9E85E-9034-9A49-7147-E2B1C3AF00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1DF3EEB8-3AC6-1BBE-1F50-49AE05AB0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278FF6D-588C-3679-2C37-1939EB0419E8}"/>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6" name="Θέση υποσέλιδου 5">
            <a:extLst>
              <a:ext uri="{FF2B5EF4-FFF2-40B4-BE49-F238E27FC236}">
                <a16:creationId xmlns:a16="http://schemas.microsoft.com/office/drawing/2014/main" id="{C3646551-C95E-EC4E-76CD-A471940F935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87D591A-682E-D4D2-42BE-DD81D18ACE31}"/>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2374009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D0FC6F5-FEDE-5701-3C46-9E01C10D918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C1FFF36-DBB8-9AE0-4EED-6EF4E9034D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C55D0278-4A35-F735-5AEF-32EBF2341A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95765791-0700-6960-64FB-AE23EA876E0D}"/>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6" name="Θέση υποσέλιδου 5">
            <a:extLst>
              <a:ext uri="{FF2B5EF4-FFF2-40B4-BE49-F238E27FC236}">
                <a16:creationId xmlns:a16="http://schemas.microsoft.com/office/drawing/2014/main" id="{BA87FFF0-6E49-CECB-4FCD-D7949A15132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153EF74-3137-8FA1-7AE4-725BDA5EAA86}"/>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3909203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A0F02B-BC8B-C86E-2E33-F99F7142642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28C81076-24B1-8892-5BBB-E3EEB0A7A5D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E298A97-0627-6C73-586A-1F056AA12771}"/>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5" name="Θέση υποσέλιδου 4">
            <a:extLst>
              <a:ext uri="{FF2B5EF4-FFF2-40B4-BE49-F238E27FC236}">
                <a16:creationId xmlns:a16="http://schemas.microsoft.com/office/drawing/2014/main" id="{41FA0AE6-934E-5BE1-96F2-C03E32FC072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1DD0AB9-068B-2D7F-0C5A-0438AEA0BE65}"/>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3585113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DE16204D-862E-4D49-7C21-D18E480FEE4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D2AE7A0-61B3-493C-CBB0-F7D76C0E0915}"/>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C5E2FAE-636A-822A-A1B1-2EF86E209D05}"/>
              </a:ext>
            </a:extLst>
          </p:cNvPr>
          <p:cNvSpPr>
            <a:spLocks noGrp="1"/>
          </p:cNvSpPr>
          <p:nvPr>
            <p:ph type="dt" sz="half" idx="10"/>
          </p:nvPr>
        </p:nvSpPr>
        <p:spPr/>
        <p:txBody>
          <a:bodyPr/>
          <a:lstStyle/>
          <a:p>
            <a:fld id="{E76778CB-4A0C-9647-A02F-A8565A07C66D}" type="datetimeFigureOut">
              <a:rPr lang="el-GR" smtClean="0"/>
              <a:t>25/9/26</a:t>
            </a:fld>
            <a:endParaRPr lang="el-GR"/>
          </a:p>
        </p:txBody>
      </p:sp>
      <p:sp>
        <p:nvSpPr>
          <p:cNvPr id="5" name="Θέση υποσέλιδου 4">
            <a:extLst>
              <a:ext uri="{FF2B5EF4-FFF2-40B4-BE49-F238E27FC236}">
                <a16:creationId xmlns:a16="http://schemas.microsoft.com/office/drawing/2014/main" id="{3EC9304B-FD96-661C-B1B5-D397EFA5AAC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A296E53-456F-7C41-2651-9701219A4EE6}"/>
              </a:ext>
            </a:extLst>
          </p:cNvPr>
          <p:cNvSpPr>
            <a:spLocks noGrp="1"/>
          </p:cNvSpPr>
          <p:nvPr>
            <p:ph type="sldNum" sz="quarter" idx="12"/>
          </p:nvPr>
        </p:nvSpPr>
        <p:spPr/>
        <p:txBody>
          <a:bodyPr/>
          <a:lstStyle/>
          <a:p>
            <a:fld id="{90A78302-3CC0-E44A-ADF0-AD1A0D9AD7D0}" type="slidenum">
              <a:rPr lang="el-GR" smtClean="0"/>
              <a:t>‹#›</a:t>
            </a:fld>
            <a:endParaRPr lang="el-GR"/>
          </a:p>
        </p:txBody>
      </p:sp>
    </p:spTree>
    <p:extLst>
      <p:ext uri="{BB962C8B-B14F-4D97-AF65-F5344CB8AC3E}">
        <p14:creationId xmlns:p14="http://schemas.microsoft.com/office/powerpoint/2010/main" val="2007031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D9D4B9A-7D90-3B50-9C1B-D59FF987C6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4EAD733-13DA-A856-7A74-8289BEB4A0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0467FE1-5F18-2BB5-EE74-2254D2D898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6778CB-4A0C-9647-A02F-A8565A07C66D}" type="datetimeFigureOut">
              <a:rPr lang="el-GR" smtClean="0"/>
              <a:t>25/9/26</a:t>
            </a:fld>
            <a:endParaRPr lang="el-GR"/>
          </a:p>
        </p:txBody>
      </p:sp>
      <p:sp>
        <p:nvSpPr>
          <p:cNvPr id="5" name="Θέση υποσέλιδου 4">
            <a:extLst>
              <a:ext uri="{FF2B5EF4-FFF2-40B4-BE49-F238E27FC236}">
                <a16:creationId xmlns:a16="http://schemas.microsoft.com/office/drawing/2014/main" id="{A89A2D3B-F158-6762-7D88-241958B70A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19A048F8-29FF-07C6-337B-68877B754C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0A78302-3CC0-E44A-ADF0-AD1A0D9AD7D0}" type="slidenum">
              <a:rPr lang="el-GR" smtClean="0"/>
              <a:t>‹#›</a:t>
            </a:fld>
            <a:endParaRPr lang="el-GR"/>
          </a:p>
        </p:txBody>
      </p:sp>
    </p:spTree>
    <p:extLst>
      <p:ext uri="{BB962C8B-B14F-4D97-AF65-F5344CB8AC3E}">
        <p14:creationId xmlns:p14="http://schemas.microsoft.com/office/powerpoint/2010/main" val="31141916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Τίτλος 1">
            <a:extLst>
              <a:ext uri="{FF2B5EF4-FFF2-40B4-BE49-F238E27FC236}">
                <a16:creationId xmlns:a16="http://schemas.microsoft.com/office/drawing/2014/main" id="{7952E9A3-77E3-1DFF-1865-40FCC8C04669}"/>
              </a:ext>
            </a:extLst>
          </p:cNvPr>
          <p:cNvSpPr>
            <a:spLocks noGrp="1"/>
          </p:cNvSpPr>
          <p:nvPr>
            <p:ph type="ctrTitle"/>
          </p:nvPr>
        </p:nvSpPr>
        <p:spPr>
          <a:xfrm>
            <a:off x="702134" y="583345"/>
            <a:ext cx="10338654" cy="5130472"/>
          </a:xfrm>
        </p:spPr>
        <p:txBody>
          <a:bodyPr anchor="t">
            <a:normAutofit fontScale="90000"/>
          </a:bodyPr>
          <a:lstStyle/>
          <a:p>
            <a:br>
              <a:rPr lang="el-GR" sz="2000" dirty="0">
                <a:solidFill>
                  <a:srgbClr val="FFFFFF"/>
                </a:solidFill>
              </a:rPr>
            </a:br>
            <a:r>
              <a:rPr lang="el-GR" sz="4000" dirty="0">
                <a:solidFill>
                  <a:srgbClr val="FFFFFF"/>
                </a:solidFill>
              </a:rPr>
              <a:t>ΑΠΟΔΟΧΗ και ΑΠΟΠΟΙΗΣΗ κληρονομίας</a:t>
            </a:r>
            <a:br>
              <a:rPr lang="el-GR" sz="2800" dirty="0">
                <a:solidFill>
                  <a:srgbClr val="FFFFFF"/>
                </a:solidFill>
              </a:rPr>
            </a:br>
            <a:br>
              <a:rPr lang="el-GR" sz="2800" dirty="0">
                <a:solidFill>
                  <a:srgbClr val="FFFFFF"/>
                </a:solidFill>
              </a:rPr>
            </a:br>
            <a:br>
              <a:rPr lang="el-GR" sz="2800" dirty="0">
                <a:solidFill>
                  <a:srgbClr val="FFFFFF"/>
                </a:solidFill>
              </a:rPr>
            </a:br>
            <a:r>
              <a:rPr lang="el-GR" sz="2400" dirty="0">
                <a:solidFill>
                  <a:srgbClr val="FFFFFF"/>
                </a:solidFill>
              </a:rPr>
              <a:t>κατά τις νέες διατάξεις του Αστικού Κώδικα</a:t>
            </a:r>
            <a:br>
              <a:rPr lang="el-GR" sz="2400" dirty="0">
                <a:solidFill>
                  <a:srgbClr val="FFFFFF"/>
                </a:solidFill>
              </a:rPr>
            </a:br>
            <a:r>
              <a:rPr lang="el-GR" sz="2400" dirty="0">
                <a:solidFill>
                  <a:srgbClr val="FFFFFF"/>
                </a:solidFill>
              </a:rPr>
              <a:t>(μετά τον ν. 5303/2026)</a:t>
            </a:r>
            <a:br>
              <a:rPr lang="el-GR" sz="2400" dirty="0">
                <a:solidFill>
                  <a:srgbClr val="FFFFFF"/>
                </a:solidFill>
              </a:rPr>
            </a:br>
            <a:r>
              <a:rPr lang="el-GR" sz="2400" dirty="0">
                <a:solidFill>
                  <a:srgbClr val="FFFFFF"/>
                </a:solidFill>
              </a:rPr>
              <a:t>ΑΚ 1844 - 1856</a:t>
            </a:r>
            <a:br>
              <a:rPr lang="el-GR" sz="2400" dirty="0">
                <a:solidFill>
                  <a:srgbClr val="FFFFFF"/>
                </a:solidFill>
              </a:rPr>
            </a:br>
            <a:br>
              <a:rPr lang="el-GR" sz="2000" dirty="0">
                <a:solidFill>
                  <a:srgbClr val="FFFFFF"/>
                </a:solidFill>
              </a:rPr>
            </a:br>
            <a:br>
              <a:rPr lang="el-GR" sz="2000" dirty="0">
                <a:solidFill>
                  <a:srgbClr val="FFFFFF"/>
                </a:solidFill>
              </a:rPr>
            </a:br>
            <a:br>
              <a:rPr lang="el-GR" sz="2000" dirty="0">
                <a:solidFill>
                  <a:srgbClr val="FFFFFF"/>
                </a:solidFill>
              </a:rPr>
            </a:br>
            <a:br>
              <a:rPr lang="el-GR" sz="2000" dirty="0">
                <a:solidFill>
                  <a:srgbClr val="FFFFFF"/>
                </a:solidFill>
              </a:rPr>
            </a:br>
            <a:br>
              <a:rPr lang="el-GR" sz="2000" dirty="0">
                <a:solidFill>
                  <a:srgbClr val="FFFFFF"/>
                </a:solidFill>
              </a:rPr>
            </a:br>
            <a:br>
              <a:rPr lang="el-GR" sz="2000" dirty="0">
                <a:solidFill>
                  <a:srgbClr val="FFFFFF"/>
                </a:solidFill>
              </a:rPr>
            </a:br>
            <a:r>
              <a:rPr lang="el-GR" sz="3100" dirty="0" err="1">
                <a:solidFill>
                  <a:srgbClr val="FFFFFF"/>
                </a:solidFill>
              </a:rPr>
              <a:t>Σταμ</a:t>
            </a:r>
            <a:r>
              <a:rPr lang="en-GB" sz="3100" dirty="0" err="1">
                <a:solidFill>
                  <a:srgbClr val="FFFFFF"/>
                </a:solidFill>
              </a:rPr>
              <a:t>ά</a:t>
            </a:r>
            <a:r>
              <a:rPr lang="el-GR" sz="3100" dirty="0">
                <a:solidFill>
                  <a:srgbClr val="FFFFFF"/>
                </a:solidFill>
              </a:rPr>
              <a:t>της Ι. </a:t>
            </a:r>
            <a:r>
              <a:rPr lang="el-GR" sz="3100" dirty="0" err="1">
                <a:solidFill>
                  <a:srgbClr val="FFFFFF"/>
                </a:solidFill>
              </a:rPr>
              <a:t>Κουμάνης</a:t>
            </a:r>
            <a:r>
              <a:rPr lang="el-GR" sz="3100" dirty="0">
                <a:solidFill>
                  <a:srgbClr val="FFFFFF"/>
                </a:solidFill>
              </a:rPr>
              <a:t>, </a:t>
            </a:r>
            <a:r>
              <a:rPr lang="el-GR" sz="3100" dirty="0" err="1">
                <a:solidFill>
                  <a:srgbClr val="FFFFFF"/>
                </a:solidFill>
              </a:rPr>
              <a:t>Αναπλ</a:t>
            </a:r>
            <a:r>
              <a:rPr lang="el-GR" sz="3100" dirty="0">
                <a:solidFill>
                  <a:srgbClr val="FFFFFF"/>
                </a:solidFill>
              </a:rPr>
              <a:t>. Καθηγητής Νομικής Α.Π.Θ. </a:t>
            </a:r>
            <a:br>
              <a:rPr lang="el-GR" sz="3100" dirty="0">
                <a:solidFill>
                  <a:srgbClr val="FFFFFF"/>
                </a:solidFill>
              </a:rPr>
            </a:br>
            <a:endParaRPr lang="el-GR" sz="3100" dirty="0">
              <a:solidFill>
                <a:srgbClr val="FFFFFF"/>
              </a:solidFill>
            </a:endParaRPr>
          </a:p>
        </p:txBody>
      </p:sp>
      <p:sp>
        <p:nvSpPr>
          <p:cNvPr id="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30" name="Straight Connector 1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31"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934577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E7391-EDDA-17C4-0D38-150B5134D5C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7E3D22C-0B3C-ED4A-E2BA-1E960E07F37B}"/>
              </a:ext>
            </a:extLst>
          </p:cNvPr>
          <p:cNvSpPr>
            <a:spLocks noGrp="1"/>
          </p:cNvSpPr>
          <p:nvPr>
            <p:ph type="ctrTitle"/>
          </p:nvPr>
        </p:nvSpPr>
        <p:spPr>
          <a:xfrm>
            <a:off x="1524000" y="327546"/>
            <a:ext cx="9144000" cy="1337481"/>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 – ΑΠΟΠΟΙΗΣΗ</a:t>
            </a:r>
            <a:br>
              <a:rPr lang="el-GR" sz="2800" dirty="0">
                <a:solidFill>
                  <a:schemeClr val="accent4">
                    <a:lumMod val="75000"/>
                  </a:schemeClr>
                </a:solidFill>
              </a:rPr>
            </a:br>
            <a:r>
              <a:rPr lang="el-GR" sz="2800" dirty="0">
                <a:solidFill>
                  <a:schemeClr val="accent5">
                    <a:lumMod val="60000"/>
                    <a:lumOff val="40000"/>
                  </a:schemeClr>
                </a:solidFill>
              </a:rPr>
              <a:t>Τι άλλαξε</a:t>
            </a:r>
            <a:br>
              <a:rPr lang="el-GR" sz="2800" dirty="0">
                <a:solidFill>
                  <a:schemeClr val="accent5">
                    <a:lumMod val="60000"/>
                    <a:lumOff val="40000"/>
                  </a:schemeClr>
                </a:solidFill>
              </a:rPr>
            </a:br>
            <a:br>
              <a:rPr lang="el-GR" sz="20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1AA5C456-8204-BDDF-BEEE-E2C9C92192C1}"/>
              </a:ext>
            </a:extLst>
          </p:cNvPr>
          <p:cNvSpPr>
            <a:spLocks noGrp="1"/>
          </p:cNvSpPr>
          <p:nvPr>
            <p:ph type="subTitle" idx="1"/>
          </p:nvPr>
        </p:nvSpPr>
        <p:spPr>
          <a:xfrm>
            <a:off x="1146412" y="1322614"/>
            <a:ext cx="10380180" cy="5323115"/>
          </a:xfrm>
        </p:spPr>
        <p:txBody>
          <a:bodyPr>
            <a:normAutofit fontScale="92500"/>
          </a:bodyPr>
          <a:lstStyle/>
          <a:p>
            <a:pPr marL="514350" indent="-514350" algn="just">
              <a:spcBef>
                <a:spcPts val="5800"/>
              </a:spcBef>
              <a:buFont typeface="Arial" panose="020B0604020202020204" pitchFamily="34" charset="0"/>
              <a:buAutoNum type="arabicPeriod"/>
            </a:pPr>
            <a:r>
              <a:rPr lang="el-GR" sz="2800" dirty="0">
                <a:solidFill>
                  <a:schemeClr val="accent2">
                    <a:lumMod val="75000"/>
                  </a:schemeClr>
                </a:solidFill>
              </a:rPr>
              <a:t>Καταργείται ο θεσμός της αποδοχής με απογραφή </a:t>
            </a:r>
            <a:r>
              <a:rPr lang="el-GR" sz="2800" dirty="0">
                <a:solidFill>
                  <a:schemeClr val="bg2">
                    <a:lumMod val="75000"/>
                  </a:schemeClr>
                </a:solidFill>
              </a:rPr>
              <a:t>(ισχύει σε μεταβατικό στάδιο για έξι μήνες από την δημοσίευση του νόμου)</a:t>
            </a:r>
          </a:p>
          <a:p>
            <a:pPr marL="514350" indent="-514350" algn="just">
              <a:spcBef>
                <a:spcPts val="5800"/>
              </a:spcBef>
              <a:buAutoNum type="arabicPeriod"/>
            </a:pPr>
            <a:r>
              <a:rPr lang="el-GR" sz="2800" dirty="0">
                <a:solidFill>
                  <a:schemeClr val="accent2">
                    <a:lumMod val="75000"/>
                  </a:schemeClr>
                </a:solidFill>
              </a:rPr>
              <a:t>Εκτός ΑΚ: Καταργείται η δυνατότητα αποποίησης του ανηλίκου μέχρι τα 19 έτη (άλλοτε </a:t>
            </a:r>
            <a:r>
              <a:rPr lang="el-GR" sz="2800" dirty="0">
                <a:solidFill>
                  <a:schemeClr val="accent1">
                    <a:lumMod val="60000"/>
                    <a:lumOff val="40000"/>
                  </a:schemeClr>
                </a:solidFill>
              </a:rPr>
              <a:t>άρθρο 35 του ν. 4786/2021</a:t>
            </a:r>
            <a:r>
              <a:rPr lang="el-GR" sz="2800" dirty="0">
                <a:solidFill>
                  <a:schemeClr val="accent2">
                    <a:lumMod val="75000"/>
                  </a:schemeClr>
                </a:solidFill>
              </a:rPr>
              <a:t>)</a:t>
            </a:r>
          </a:p>
          <a:p>
            <a:pPr marL="514350" indent="-514350" algn="just">
              <a:spcBef>
                <a:spcPts val="5800"/>
              </a:spcBef>
              <a:buFont typeface="Arial" panose="020B0604020202020204" pitchFamily="34" charset="0"/>
              <a:buAutoNum type="arabicPeriod"/>
            </a:pPr>
            <a:r>
              <a:rPr lang="el-GR" sz="2800" dirty="0">
                <a:solidFill>
                  <a:schemeClr val="accent2">
                    <a:lumMod val="75000"/>
                  </a:schemeClr>
                </a:solidFill>
              </a:rPr>
              <a:t>Διορθωτικές διατάξεις στην ορθή κατεύθυνση:</a:t>
            </a:r>
          </a:p>
          <a:p>
            <a:pPr lvl="1" algn="just">
              <a:spcBef>
                <a:spcPts val="0"/>
              </a:spcBef>
            </a:pPr>
            <a:r>
              <a:rPr lang="el-GR" sz="2400" dirty="0">
                <a:solidFill>
                  <a:schemeClr val="accent1">
                    <a:lumMod val="60000"/>
                    <a:lumOff val="40000"/>
                  </a:schemeClr>
                </a:solidFill>
              </a:rPr>
              <a:t>ΑΚ 1847 </a:t>
            </a:r>
            <a:r>
              <a:rPr lang="el-GR" sz="2400" dirty="0" err="1">
                <a:solidFill>
                  <a:schemeClr val="accent1">
                    <a:lumMod val="60000"/>
                    <a:lumOff val="40000"/>
                  </a:schemeClr>
                </a:solidFill>
              </a:rPr>
              <a:t>εδ</a:t>
            </a:r>
            <a:r>
              <a:rPr lang="el-GR" sz="2400" dirty="0">
                <a:solidFill>
                  <a:schemeClr val="accent1">
                    <a:lumMod val="60000"/>
                    <a:lumOff val="40000"/>
                  </a:schemeClr>
                </a:solidFill>
              </a:rPr>
              <a:t>. γ΄: </a:t>
            </a:r>
            <a:r>
              <a:rPr lang="el-GR" sz="2400" dirty="0">
                <a:solidFill>
                  <a:schemeClr val="accent5">
                    <a:lumMod val="75000"/>
                  </a:schemeClr>
                </a:solidFill>
              </a:rPr>
              <a:t>Επείγουσες διαχειριστικές πράξεις πριν από την αποποίηση δεν συνιστούν αποδοχή ούτε εμποδίζουν την αποποίηση</a:t>
            </a:r>
          </a:p>
          <a:p>
            <a:pPr lvl="1" algn="just">
              <a:spcBef>
                <a:spcPts val="0"/>
              </a:spcBef>
            </a:pPr>
            <a:r>
              <a:rPr lang="el-GR" sz="2400" dirty="0">
                <a:solidFill>
                  <a:schemeClr val="accent1">
                    <a:lumMod val="60000"/>
                    <a:lumOff val="40000"/>
                  </a:schemeClr>
                </a:solidFill>
              </a:rPr>
              <a:t>ΑΚ 1851 § 2: </a:t>
            </a:r>
            <a:r>
              <a:rPr lang="el-GR" sz="2400" dirty="0">
                <a:solidFill>
                  <a:schemeClr val="accent5">
                    <a:lumMod val="75000"/>
                  </a:schemeClr>
                </a:solidFill>
              </a:rPr>
              <a:t>Η κατά προσαύξηση μερίδα κατ’ αρχήν δεν έχει αυτοτέλεια</a:t>
            </a:r>
          </a:p>
          <a:p>
            <a:pPr lvl="1" algn="just">
              <a:spcBef>
                <a:spcPts val="0"/>
              </a:spcBef>
            </a:pPr>
            <a:r>
              <a:rPr lang="el-GR" sz="2400" dirty="0">
                <a:solidFill>
                  <a:schemeClr val="accent1">
                    <a:lumMod val="60000"/>
                    <a:lumOff val="40000"/>
                  </a:schemeClr>
                </a:solidFill>
              </a:rPr>
              <a:t>ΑΚ 1855 § 5: </a:t>
            </a:r>
            <a:r>
              <a:rPr lang="el-GR" sz="2400" dirty="0">
                <a:solidFill>
                  <a:schemeClr val="accent5">
                    <a:lumMod val="75000"/>
                  </a:schemeClr>
                </a:solidFill>
              </a:rPr>
              <a:t>Εξομοιώνεται η ακύρωση της πλασματικής αποδοχής με αποποίηση</a:t>
            </a:r>
          </a:p>
          <a:p>
            <a:pPr lvl="1" algn="just">
              <a:spcBef>
                <a:spcPts val="0"/>
              </a:spcBef>
            </a:pPr>
            <a:r>
              <a:rPr lang="el-GR" sz="2400" dirty="0">
                <a:solidFill>
                  <a:schemeClr val="accent5">
                    <a:lumMod val="75000"/>
                  </a:schemeClr>
                </a:solidFill>
              </a:rPr>
              <a:t>ΑΚ 1851</a:t>
            </a:r>
          </a:p>
          <a:p>
            <a:pPr lvl="1" algn="just">
              <a:spcBef>
                <a:spcPts val="0"/>
              </a:spcBef>
            </a:pPr>
            <a:endParaRPr lang="el-GR" sz="2400" dirty="0">
              <a:solidFill>
                <a:schemeClr val="accent1">
                  <a:lumMod val="60000"/>
                  <a:lumOff val="40000"/>
                </a:schemeClr>
              </a:solidFill>
            </a:endParaRPr>
          </a:p>
          <a:p>
            <a:pPr marL="514350" indent="-514350" algn="just">
              <a:spcBef>
                <a:spcPts val="5800"/>
              </a:spcBef>
              <a:buAutoNum type="arabicPeriod"/>
            </a:pPr>
            <a:endParaRPr lang="el-GR" sz="2800" dirty="0">
              <a:solidFill>
                <a:schemeClr val="accent2">
                  <a:lumMod val="75000"/>
                </a:schemeClr>
              </a:solidFill>
            </a:endParaRPr>
          </a:p>
          <a:p>
            <a:pPr marL="514350" indent="-514350" algn="just">
              <a:buFont typeface="Arial" panose="020B0604020202020204" pitchFamily="34" charset="0"/>
              <a:buAutoNum type="arabicPeriod"/>
            </a:pPr>
            <a:endParaRPr lang="el-GR" sz="2800" dirty="0"/>
          </a:p>
          <a:p>
            <a:pPr marL="514350" indent="-514350" algn="just">
              <a:buFont typeface="Arial" panose="020B0604020202020204" pitchFamily="34" charset="0"/>
              <a:buAutoNum type="arabicPeriod"/>
            </a:pPr>
            <a:endParaRPr lang="el-GR" sz="2800" b="1" dirty="0">
              <a:solidFill>
                <a:schemeClr val="accent2">
                  <a:lumMod val="75000"/>
                </a:schemeClr>
              </a:solidFill>
            </a:endParaRPr>
          </a:p>
          <a:p>
            <a:pPr marL="514350" indent="-514350" algn="just">
              <a:buAutoNum type="arabicPeriod"/>
            </a:pP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1982513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171A9-0050-CF7C-28FA-F5F5F3048C6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DF531D11-5D67-7A27-C595-67269ABADD83}"/>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51ACB70C-D971-553B-5E9B-56834C8EC990}"/>
              </a:ext>
            </a:extLst>
          </p:cNvPr>
          <p:cNvSpPr>
            <a:spLocks noGrp="1"/>
          </p:cNvSpPr>
          <p:nvPr>
            <p:ph type="subTitle" idx="1"/>
          </p:nvPr>
        </p:nvSpPr>
        <p:spPr>
          <a:xfrm>
            <a:off x="1146412" y="1322615"/>
            <a:ext cx="10380180" cy="4718956"/>
          </a:xfrm>
        </p:spPr>
        <p:txBody>
          <a:bodyPr>
            <a:normAutofit fontScale="77500" lnSpcReduction="20000"/>
          </a:bodyPr>
          <a:lstStyle/>
          <a:p>
            <a:pPr marL="457200" indent="-457200" algn="just">
              <a:spcBef>
                <a:spcPts val="5800"/>
              </a:spcBef>
              <a:buFont typeface="Wingdings" pitchFamily="2" charset="2"/>
              <a:buChar char="à"/>
            </a:pPr>
            <a:r>
              <a:rPr lang="el-GR" sz="2800" dirty="0">
                <a:solidFill>
                  <a:schemeClr val="accent2">
                    <a:lumMod val="75000"/>
                  </a:schemeClr>
                </a:solidFill>
                <a:sym typeface="Wingdings" pitchFamily="2" charset="2"/>
              </a:rPr>
              <a:t>Σύστημα αυτοδίκαιης κτήσης</a:t>
            </a:r>
            <a:r>
              <a:rPr lang="el-GR" sz="2800" dirty="0">
                <a:solidFill>
                  <a:schemeClr val="accent2">
                    <a:lumMod val="75000"/>
                  </a:schemeClr>
                </a:solidFill>
              </a:rPr>
              <a:t> </a:t>
            </a:r>
            <a:r>
              <a:rPr lang="el-GR" sz="2800" dirty="0">
                <a:solidFill>
                  <a:schemeClr val="accent1">
                    <a:lumMod val="60000"/>
                    <a:lumOff val="40000"/>
                  </a:schemeClr>
                </a:solidFill>
              </a:rPr>
              <a:t>(ΑΚ 1844)</a:t>
            </a:r>
          </a:p>
          <a:p>
            <a:pPr marL="457200" indent="-457200" algn="just">
              <a:spcBef>
                <a:spcPts val="5800"/>
              </a:spcBef>
              <a:buFont typeface="Wingdings" pitchFamily="2" charset="2"/>
              <a:buChar char="à"/>
            </a:pPr>
            <a:r>
              <a:rPr lang="el-GR" sz="2800" dirty="0">
                <a:solidFill>
                  <a:schemeClr val="accent2">
                    <a:lumMod val="75000"/>
                  </a:schemeClr>
                </a:solidFill>
              </a:rPr>
              <a:t>Κεντρική έννοια η </a:t>
            </a:r>
            <a:r>
              <a:rPr lang="el-GR" sz="2800" b="1" u="sng" dirty="0">
                <a:solidFill>
                  <a:schemeClr val="accent2">
                    <a:lumMod val="75000"/>
                  </a:schemeClr>
                </a:solidFill>
              </a:rPr>
              <a:t>αποποίηση</a:t>
            </a:r>
            <a:r>
              <a:rPr lang="el-GR" sz="2800" dirty="0">
                <a:solidFill>
                  <a:schemeClr val="accent2">
                    <a:lumMod val="75000"/>
                  </a:schemeClr>
                </a:solidFill>
              </a:rPr>
              <a:t> </a:t>
            </a:r>
            <a:r>
              <a:rPr lang="el-GR" sz="2800" dirty="0">
                <a:solidFill>
                  <a:schemeClr val="accent2">
                    <a:lumMod val="75000"/>
                  </a:schemeClr>
                </a:solidFill>
                <a:sym typeface="Wingdings" pitchFamily="2" charset="2"/>
              </a:rPr>
              <a:t> όχι η αποδοχή</a:t>
            </a:r>
          </a:p>
          <a:p>
            <a:pPr marL="457200" indent="-457200" algn="just">
              <a:spcBef>
                <a:spcPts val="5800"/>
              </a:spcBef>
              <a:buFont typeface="Wingdings" pitchFamily="2" charset="2"/>
              <a:buChar char="à"/>
            </a:pPr>
            <a:r>
              <a:rPr lang="el-GR" sz="2800" dirty="0">
                <a:solidFill>
                  <a:schemeClr val="accent2">
                    <a:lumMod val="75000"/>
                  </a:schemeClr>
                </a:solidFill>
              </a:rPr>
              <a:t>Θεωρητική αφετηρία: Ότι η αποδοχές γίνονται δεκτές</a:t>
            </a:r>
          </a:p>
          <a:p>
            <a:pPr algn="just">
              <a:spcBef>
                <a:spcPts val="5800"/>
              </a:spcBef>
            </a:pPr>
            <a:r>
              <a:rPr lang="el-GR" sz="2800" dirty="0">
                <a:solidFill>
                  <a:schemeClr val="tx2">
                    <a:lumMod val="50000"/>
                    <a:lumOff val="50000"/>
                  </a:schemeClr>
                </a:solidFill>
              </a:rPr>
              <a:t>ΑΚ 1848 </a:t>
            </a:r>
            <a:r>
              <a:rPr lang="el-GR" sz="2800" dirty="0" err="1">
                <a:solidFill>
                  <a:schemeClr val="tx2">
                    <a:lumMod val="50000"/>
                    <a:lumOff val="50000"/>
                  </a:schemeClr>
                </a:solidFill>
              </a:rPr>
              <a:t>εδ</a:t>
            </a:r>
            <a:r>
              <a:rPr lang="el-GR" sz="2800" dirty="0">
                <a:solidFill>
                  <a:schemeClr val="tx2">
                    <a:lumMod val="50000"/>
                    <a:lumOff val="50000"/>
                  </a:schemeClr>
                </a:solidFill>
              </a:rPr>
              <a:t>. β΄ </a:t>
            </a:r>
            <a:r>
              <a:rPr lang="el-GR" sz="2800" dirty="0">
                <a:solidFill>
                  <a:schemeClr val="accent2">
                    <a:lumMod val="75000"/>
                  </a:schemeClr>
                </a:solidFill>
              </a:rPr>
              <a:t>(παλαιά </a:t>
            </a:r>
            <a:r>
              <a:rPr lang="el-GR" sz="2800" dirty="0">
                <a:solidFill>
                  <a:schemeClr val="tx2">
                    <a:lumMod val="50000"/>
                    <a:lumOff val="50000"/>
                  </a:schemeClr>
                </a:solidFill>
              </a:rPr>
              <a:t>ΑΚ 1850 </a:t>
            </a:r>
            <a:r>
              <a:rPr lang="el-GR" sz="2800" dirty="0" err="1">
                <a:solidFill>
                  <a:schemeClr val="tx2">
                    <a:lumMod val="50000"/>
                    <a:lumOff val="50000"/>
                  </a:schemeClr>
                </a:solidFill>
              </a:rPr>
              <a:t>εδ</a:t>
            </a:r>
            <a:r>
              <a:rPr lang="el-GR" sz="2800" dirty="0">
                <a:solidFill>
                  <a:schemeClr val="tx2">
                    <a:lumMod val="50000"/>
                    <a:lumOff val="50000"/>
                  </a:schemeClr>
                </a:solidFill>
              </a:rPr>
              <a:t>. β΄</a:t>
            </a:r>
            <a:r>
              <a:rPr lang="el-GR" sz="2800" dirty="0">
                <a:solidFill>
                  <a:schemeClr val="accent2">
                    <a:lumMod val="75000"/>
                  </a:schemeClr>
                </a:solidFill>
              </a:rPr>
              <a:t>): Η άπρακτη παρέλευσης της προθεσμίας αποποίησης συνιστά πλασματική αποδοχή</a:t>
            </a:r>
          </a:p>
          <a:p>
            <a:pPr algn="just">
              <a:spcBef>
                <a:spcPts val="5800"/>
              </a:spcBef>
            </a:pPr>
            <a:r>
              <a:rPr lang="el-GR" sz="2800" dirty="0">
                <a:solidFill>
                  <a:schemeClr val="accent2">
                    <a:lumMod val="75000"/>
                  </a:schemeClr>
                </a:solidFill>
              </a:rPr>
              <a:t>Η δήλωση αποδοχής γίνεται μόνο για τους σκοπούς της μεταγραφής και για την κτήση της κυριότητας κατ’ </a:t>
            </a:r>
            <a:r>
              <a:rPr lang="el-GR" sz="2800" dirty="0">
                <a:solidFill>
                  <a:schemeClr val="tx2">
                    <a:lumMod val="50000"/>
                    <a:lumOff val="50000"/>
                  </a:schemeClr>
                </a:solidFill>
              </a:rPr>
              <a:t>ΑΚ 1198</a:t>
            </a:r>
            <a:r>
              <a:rPr lang="el-GR" sz="2800" dirty="0">
                <a:solidFill>
                  <a:schemeClr val="accent2">
                    <a:lumMod val="75000"/>
                  </a:schemeClr>
                </a:solidFill>
              </a:rPr>
              <a:t>)</a:t>
            </a:r>
          </a:p>
          <a:p>
            <a:pPr marL="514350" indent="-514350" algn="just">
              <a:spcBef>
                <a:spcPts val="5800"/>
              </a:spcBef>
              <a:buAutoNum type="arabicPeriod"/>
            </a:pPr>
            <a:endParaRPr lang="el-GR" sz="2800" dirty="0">
              <a:solidFill>
                <a:schemeClr val="accent2">
                  <a:lumMod val="75000"/>
                </a:schemeClr>
              </a:solidFill>
            </a:endParaRPr>
          </a:p>
          <a:p>
            <a:pPr marL="514350" indent="-514350" algn="just">
              <a:buFont typeface="Arial" panose="020B0604020202020204" pitchFamily="34" charset="0"/>
              <a:buAutoNum type="arabicPeriod"/>
            </a:pPr>
            <a:endParaRPr lang="el-GR" sz="2800" dirty="0"/>
          </a:p>
          <a:p>
            <a:pPr marL="514350" indent="-514350" algn="just">
              <a:buFont typeface="Arial" panose="020B0604020202020204" pitchFamily="34" charset="0"/>
              <a:buAutoNum type="arabicPeriod"/>
            </a:pPr>
            <a:endParaRPr lang="el-GR" sz="2800" b="1" dirty="0">
              <a:solidFill>
                <a:schemeClr val="accent2">
                  <a:lumMod val="75000"/>
                </a:schemeClr>
              </a:solidFill>
            </a:endParaRPr>
          </a:p>
          <a:p>
            <a:pPr marL="514350" indent="-514350" algn="just">
              <a:buAutoNum type="arabicPeriod"/>
            </a:pP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517837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46A52-CF07-EAB5-4040-C9934E108D5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A507807-FAEE-4CDF-6335-6267EFB5AA81}"/>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2AF774C1-88D3-AD5E-1F8C-7239A229C67A}"/>
              </a:ext>
            </a:extLst>
          </p:cNvPr>
          <p:cNvSpPr>
            <a:spLocks noGrp="1"/>
          </p:cNvSpPr>
          <p:nvPr>
            <p:ph type="subTitle" idx="1"/>
          </p:nvPr>
        </p:nvSpPr>
        <p:spPr>
          <a:xfrm>
            <a:off x="1146412" y="1158555"/>
            <a:ext cx="10380180" cy="5371898"/>
          </a:xfrm>
        </p:spPr>
        <p:txBody>
          <a:bodyPr>
            <a:normAutofit/>
          </a:bodyPr>
          <a:lstStyle/>
          <a:p>
            <a:pPr algn="just">
              <a:spcBef>
                <a:spcPts val="5800"/>
              </a:spcBef>
            </a:pPr>
            <a:r>
              <a:rPr lang="el-GR" sz="2800" b="1" dirty="0">
                <a:solidFill>
                  <a:schemeClr val="accent2">
                    <a:lumMod val="75000"/>
                  </a:schemeClr>
                </a:solidFill>
                <a:sym typeface="Wingdings" pitchFamily="2" charset="2"/>
              </a:rPr>
              <a:t>Ανάστροφη λογική </a:t>
            </a:r>
          </a:p>
          <a:p>
            <a:pPr algn="just">
              <a:spcBef>
                <a:spcPts val="0"/>
              </a:spcBef>
            </a:pPr>
            <a:r>
              <a:rPr lang="el-GR" sz="2800" dirty="0">
                <a:solidFill>
                  <a:schemeClr val="accent1">
                    <a:lumMod val="60000"/>
                    <a:lumOff val="40000"/>
                  </a:schemeClr>
                </a:solidFill>
              </a:rPr>
              <a:t>	</a:t>
            </a:r>
            <a:r>
              <a:rPr lang="el-GR" sz="2800" dirty="0">
                <a:solidFill>
                  <a:schemeClr val="accent2">
                    <a:lumMod val="75000"/>
                  </a:schemeClr>
                </a:solidFill>
              </a:rPr>
              <a:t>Αποκτώ την κληρονομία</a:t>
            </a:r>
          </a:p>
          <a:p>
            <a:pPr algn="just">
              <a:spcBef>
                <a:spcPts val="0"/>
              </a:spcBef>
            </a:pPr>
            <a:r>
              <a:rPr lang="el-GR" sz="2800" dirty="0">
                <a:solidFill>
                  <a:schemeClr val="accent1">
                    <a:lumMod val="60000"/>
                    <a:lumOff val="40000"/>
                  </a:schemeClr>
                </a:solidFill>
              </a:rPr>
              <a:t>		</a:t>
            </a:r>
            <a:r>
              <a:rPr lang="el-GR" sz="2800" dirty="0">
                <a:solidFill>
                  <a:schemeClr val="accent3">
                    <a:lumMod val="75000"/>
                  </a:schemeClr>
                </a:solidFill>
              </a:rPr>
              <a:t>… όχι επειδή την θέλω </a:t>
            </a:r>
          </a:p>
          <a:p>
            <a:pPr algn="just">
              <a:spcBef>
                <a:spcPts val="0"/>
              </a:spcBef>
            </a:pPr>
            <a:r>
              <a:rPr lang="el-GR" sz="2800" dirty="0">
                <a:solidFill>
                  <a:schemeClr val="accent3">
                    <a:lumMod val="75000"/>
                  </a:schemeClr>
                </a:solidFill>
              </a:rPr>
              <a:t>		… επειδή δεν την απέκρουσα </a:t>
            </a:r>
            <a:r>
              <a:rPr lang="el-GR" sz="2800" dirty="0">
                <a:solidFill>
                  <a:schemeClr val="accent1">
                    <a:lumMod val="60000"/>
                    <a:lumOff val="40000"/>
                  </a:schemeClr>
                </a:solidFill>
              </a:rPr>
              <a:t>(ΑΚ 1848 </a:t>
            </a:r>
            <a:r>
              <a:rPr lang="el-GR" sz="2800" dirty="0" err="1">
                <a:solidFill>
                  <a:schemeClr val="accent1">
                    <a:lumMod val="60000"/>
                    <a:lumOff val="40000"/>
                  </a:schemeClr>
                </a:solidFill>
              </a:rPr>
              <a:t>εδ</a:t>
            </a:r>
            <a:r>
              <a:rPr lang="el-GR" sz="2800" dirty="0">
                <a:solidFill>
                  <a:schemeClr val="accent1">
                    <a:lumMod val="60000"/>
                    <a:lumOff val="40000"/>
                  </a:schemeClr>
                </a:solidFill>
              </a:rPr>
              <a:t>. β΄)</a:t>
            </a:r>
          </a:p>
          <a:p>
            <a:pPr algn="just">
              <a:spcBef>
                <a:spcPts val="0"/>
              </a:spcBef>
            </a:pPr>
            <a:endParaRPr lang="el-GR" sz="2800" dirty="0">
              <a:solidFill>
                <a:schemeClr val="accent1">
                  <a:lumMod val="60000"/>
                  <a:lumOff val="40000"/>
                </a:schemeClr>
              </a:solidFill>
            </a:endParaRPr>
          </a:p>
          <a:p>
            <a:pPr algn="just">
              <a:spcBef>
                <a:spcPts val="0"/>
              </a:spcBef>
            </a:pPr>
            <a:r>
              <a:rPr lang="el-GR" sz="2800" dirty="0">
                <a:solidFill>
                  <a:schemeClr val="accent2">
                    <a:lumMod val="75000"/>
                  </a:schemeClr>
                </a:solidFill>
              </a:rPr>
              <a:t>Θεμέλιο: Ότι η κληρονομία είναι υγιής </a:t>
            </a:r>
          </a:p>
          <a:p>
            <a:pPr algn="just">
              <a:spcBef>
                <a:spcPts val="0"/>
              </a:spcBef>
            </a:pPr>
            <a:r>
              <a:rPr lang="el-GR" sz="2800" dirty="0">
                <a:solidFill>
                  <a:schemeClr val="accent1">
                    <a:lumMod val="60000"/>
                    <a:lumOff val="40000"/>
                  </a:schemeClr>
                </a:solidFill>
              </a:rPr>
              <a:t>		</a:t>
            </a:r>
          </a:p>
          <a:p>
            <a:pPr algn="just">
              <a:spcBef>
                <a:spcPts val="0"/>
              </a:spcBef>
            </a:pPr>
            <a:r>
              <a:rPr lang="el-GR" sz="2800" dirty="0">
                <a:solidFill>
                  <a:schemeClr val="accent1">
                    <a:lumMod val="60000"/>
                    <a:lumOff val="40000"/>
                  </a:schemeClr>
                </a:solidFill>
              </a:rPr>
              <a:t>		</a:t>
            </a:r>
            <a:r>
              <a:rPr lang="el-GR" sz="2800" dirty="0"/>
              <a:t>Γι’ αυτό συνήθως την θέλω</a:t>
            </a:r>
          </a:p>
          <a:p>
            <a:pPr algn="just">
              <a:spcBef>
                <a:spcPts val="0"/>
              </a:spcBef>
            </a:pPr>
            <a:r>
              <a:rPr lang="el-GR" sz="2800" dirty="0"/>
              <a:t>		</a:t>
            </a:r>
          </a:p>
          <a:p>
            <a:pPr algn="just">
              <a:spcBef>
                <a:spcPts val="0"/>
              </a:spcBef>
            </a:pPr>
            <a:r>
              <a:rPr lang="el-GR" sz="2800" dirty="0"/>
              <a:t>		Γι’ αυτό δεν είναι κατ’ αρχήν αναγκαίο να την αποκρούσω</a:t>
            </a:r>
          </a:p>
          <a:p>
            <a:pPr algn="just">
              <a:spcBef>
                <a:spcPts val="0"/>
              </a:spcBef>
            </a:pPr>
            <a:endParaRPr lang="el-GR" sz="2800" dirty="0">
              <a:solidFill>
                <a:schemeClr val="accent1">
                  <a:lumMod val="60000"/>
                  <a:lumOff val="40000"/>
                </a:schemeClr>
              </a:solidFill>
            </a:endParaRPr>
          </a:p>
          <a:p>
            <a:pPr algn="just">
              <a:spcBef>
                <a:spcPts val="0"/>
              </a:spcBef>
            </a:pPr>
            <a:endParaRPr lang="el-GR" sz="2800" dirty="0">
              <a:solidFill>
                <a:schemeClr val="accent2">
                  <a:lumMod val="75000"/>
                </a:schemeClr>
              </a:solidFill>
            </a:endParaRPr>
          </a:p>
          <a:p>
            <a:pPr algn="just">
              <a:spcBef>
                <a:spcPts val="0"/>
              </a:spcBef>
            </a:pPr>
            <a:endParaRPr lang="el-GR" sz="2800" dirty="0">
              <a:solidFill>
                <a:schemeClr val="tx2">
                  <a:lumMod val="50000"/>
                  <a:lumOff val="50000"/>
                </a:schemeClr>
              </a:solidFill>
            </a:endParaRPr>
          </a:p>
          <a:p>
            <a:pPr marL="514350" indent="-514350" algn="just">
              <a:spcBef>
                <a:spcPts val="0"/>
              </a:spcBef>
              <a:buAutoNum type="arabicPeriod"/>
            </a:pPr>
            <a:endParaRPr lang="el-GR" sz="2800" dirty="0">
              <a:solidFill>
                <a:schemeClr val="accent2">
                  <a:lumMod val="75000"/>
                </a:schemeClr>
              </a:solidFill>
            </a:endParaRPr>
          </a:p>
          <a:p>
            <a:pPr marL="514350" indent="-514350" algn="just">
              <a:buFont typeface="Arial" panose="020B0604020202020204" pitchFamily="34" charset="0"/>
              <a:buAutoNum type="arabicPeriod"/>
            </a:pPr>
            <a:endParaRPr lang="el-GR" sz="2800" dirty="0"/>
          </a:p>
          <a:p>
            <a:pPr marL="514350" indent="-514350" algn="just">
              <a:buFont typeface="Arial" panose="020B0604020202020204" pitchFamily="34" charset="0"/>
              <a:buAutoNum type="arabicPeriod"/>
            </a:pPr>
            <a:endParaRPr lang="el-GR" sz="2800" b="1" dirty="0">
              <a:solidFill>
                <a:schemeClr val="accent2">
                  <a:lumMod val="75000"/>
                </a:schemeClr>
              </a:solidFill>
            </a:endParaRPr>
          </a:p>
          <a:p>
            <a:pPr marL="514350" indent="-514350" algn="just">
              <a:buAutoNum type="arabicPeriod"/>
            </a:pP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4073420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0F183-9EE0-C65C-83C8-0DC0C7A4A4A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D9B5D79-4B4F-6F51-C6C9-95649179CBA2}"/>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FAC459AA-9744-C3DF-F4F9-0D513B753116}"/>
              </a:ext>
            </a:extLst>
          </p:cNvPr>
          <p:cNvSpPr>
            <a:spLocks noGrp="1"/>
          </p:cNvSpPr>
          <p:nvPr>
            <p:ph type="subTitle" idx="1"/>
          </p:nvPr>
        </p:nvSpPr>
        <p:spPr>
          <a:xfrm>
            <a:off x="1146412" y="1158555"/>
            <a:ext cx="10380180" cy="5371898"/>
          </a:xfrm>
        </p:spPr>
        <p:txBody>
          <a:bodyPr>
            <a:normAutofit lnSpcReduction="10000"/>
          </a:bodyPr>
          <a:lstStyle/>
          <a:p>
            <a:pPr algn="just">
              <a:spcBef>
                <a:spcPts val="0"/>
              </a:spcBef>
            </a:pPr>
            <a:endParaRPr lang="el-GR" sz="2800" dirty="0">
              <a:solidFill>
                <a:schemeClr val="accent1">
                  <a:lumMod val="60000"/>
                  <a:lumOff val="40000"/>
                </a:schemeClr>
              </a:solidFill>
            </a:endParaRPr>
          </a:p>
          <a:p>
            <a:pPr algn="just">
              <a:spcBef>
                <a:spcPts val="0"/>
              </a:spcBef>
            </a:pPr>
            <a:endParaRPr lang="el-GR" sz="2800" dirty="0">
              <a:solidFill>
                <a:schemeClr val="accent2">
                  <a:lumMod val="75000"/>
                </a:schemeClr>
              </a:solidFill>
            </a:endParaRPr>
          </a:p>
          <a:p>
            <a:pPr algn="just">
              <a:spcBef>
                <a:spcPts val="0"/>
              </a:spcBef>
            </a:pPr>
            <a:r>
              <a:rPr lang="el-GR" sz="2800" dirty="0">
                <a:solidFill>
                  <a:schemeClr val="accent2">
                    <a:lumMod val="75000"/>
                  </a:schemeClr>
                </a:solidFill>
              </a:rPr>
              <a:t>Το πρόβλημα ανακύπτει ιδίως όταν </a:t>
            </a:r>
            <a:r>
              <a:rPr lang="el-GR" sz="2800" dirty="0">
                <a:solidFill>
                  <a:schemeClr val="accent2">
                    <a:lumMod val="75000"/>
                  </a:schemeClr>
                </a:solidFill>
                <a:sym typeface="Wingdings" pitchFamily="2" charset="2"/>
              </a:rPr>
              <a:t> Είναι βέβαιο ότι ΔΕΝ επιθυμών την κληρονομία</a:t>
            </a:r>
          </a:p>
          <a:p>
            <a:pPr algn="just">
              <a:spcBef>
                <a:spcPts val="0"/>
              </a:spcBef>
            </a:pPr>
            <a:r>
              <a:rPr lang="el-GR" sz="2800" dirty="0">
                <a:solidFill>
                  <a:schemeClr val="accent2">
                    <a:lumMod val="75000"/>
                  </a:schemeClr>
                </a:solidFill>
                <a:sym typeface="Wingdings" pitchFamily="2" charset="2"/>
              </a:rPr>
              <a:t>	</a:t>
            </a:r>
            <a:r>
              <a:rPr lang="el-GR" sz="2800" dirty="0">
                <a:sym typeface="Wingdings" pitchFamily="2" charset="2"/>
              </a:rPr>
              <a:t>… π.χ. (ιδίως) επειδή είναι υπερχρεωμένη</a:t>
            </a:r>
          </a:p>
          <a:p>
            <a:pPr algn="just">
              <a:spcBef>
                <a:spcPts val="0"/>
              </a:spcBef>
            </a:pPr>
            <a:r>
              <a:rPr lang="el-GR" sz="2800" dirty="0">
                <a:solidFill>
                  <a:schemeClr val="accent2">
                    <a:lumMod val="75000"/>
                  </a:schemeClr>
                </a:solidFill>
                <a:sym typeface="Wingdings" pitchFamily="2" charset="2"/>
              </a:rPr>
              <a:t>	</a:t>
            </a:r>
          </a:p>
          <a:p>
            <a:pPr algn="just">
              <a:spcBef>
                <a:spcPts val="0"/>
              </a:spcBef>
            </a:pPr>
            <a:r>
              <a:rPr lang="el-GR" sz="2800" dirty="0">
                <a:solidFill>
                  <a:schemeClr val="accent2">
                    <a:lumMod val="75000"/>
                  </a:schemeClr>
                </a:solidFill>
                <a:sym typeface="Wingdings" pitchFamily="2" charset="2"/>
              </a:rPr>
              <a:t>	Αν είναι βέβαιο ότι δεν την θέλω   γιατί να είναι αναγκαίο να την </a:t>
            </a:r>
            <a:r>
              <a:rPr lang="el-GR" sz="2800" dirty="0" err="1">
                <a:solidFill>
                  <a:schemeClr val="accent2">
                    <a:lumMod val="75000"/>
                  </a:schemeClr>
                </a:solidFill>
                <a:sym typeface="Wingdings" pitchFamily="2" charset="2"/>
              </a:rPr>
              <a:t>αποκούσω</a:t>
            </a:r>
            <a:r>
              <a:rPr lang="el-GR" sz="2800" dirty="0">
                <a:solidFill>
                  <a:schemeClr val="accent2">
                    <a:lumMod val="75000"/>
                  </a:schemeClr>
                </a:solidFill>
                <a:sym typeface="Wingdings" pitchFamily="2" charset="2"/>
              </a:rPr>
              <a:t>;</a:t>
            </a:r>
          </a:p>
          <a:p>
            <a:pPr algn="just">
              <a:spcBef>
                <a:spcPts val="0"/>
              </a:spcBef>
            </a:pPr>
            <a:endParaRPr lang="el-GR" sz="2800" dirty="0">
              <a:solidFill>
                <a:schemeClr val="accent2">
                  <a:lumMod val="75000"/>
                </a:schemeClr>
              </a:solidFill>
              <a:sym typeface="Wingdings" pitchFamily="2" charset="2"/>
            </a:endParaRPr>
          </a:p>
          <a:p>
            <a:pPr algn="just">
              <a:spcBef>
                <a:spcPts val="0"/>
              </a:spcBef>
            </a:pPr>
            <a:r>
              <a:rPr lang="el-GR" sz="2800" dirty="0">
                <a:solidFill>
                  <a:schemeClr val="accent2">
                    <a:lumMod val="75000"/>
                  </a:schemeClr>
                </a:solidFill>
              </a:rPr>
              <a:t>	Και αν δεν την αποκρούσω  </a:t>
            </a:r>
            <a:r>
              <a:rPr lang="el-GR" sz="2800" dirty="0">
                <a:solidFill>
                  <a:schemeClr val="accent2">
                    <a:lumMod val="75000"/>
                  </a:schemeClr>
                </a:solidFill>
                <a:sym typeface="Wingdings" pitchFamily="2" charset="2"/>
              </a:rPr>
              <a:t> </a:t>
            </a:r>
            <a:r>
              <a:rPr lang="el-GR" sz="2800" dirty="0">
                <a:solidFill>
                  <a:schemeClr val="accent2">
                    <a:lumMod val="75000"/>
                  </a:schemeClr>
                </a:solidFill>
              </a:rPr>
              <a:t>γιατί να την αποκτήσω, μολονότι είναι βέβαιο ότι δεν θα την ήθελα ποτέ;</a:t>
            </a:r>
          </a:p>
          <a:p>
            <a:pPr algn="just">
              <a:spcBef>
                <a:spcPts val="0"/>
              </a:spcBef>
            </a:pPr>
            <a:endParaRPr lang="el-GR" sz="2800" dirty="0">
              <a:solidFill>
                <a:schemeClr val="accent1">
                  <a:lumMod val="60000"/>
                  <a:lumOff val="40000"/>
                </a:schemeClr>
              </a:solidFill>
            </a:endParaRPr>
          </a:p>
          <a:p>
            <a:pPr algn="just">
              <a:spcBef>
                <a:spcPts val="0"/>
              </a:spcBef>
            </a:pPr>
            <a:r>
              <a:rPr lang="el-GR" sz="2800" dirty="0">
                <a:solidFill>
                  <a:schemeClr val="accent3">
                    <a:lumMod val="75000"/>
                  </a:schemeClr>
                </a:solidFill>
              </a:rPr>
              <a:t>Τα κομβικά αυτά ζητήματα παραμένουν. </a:t>
            </a:r>
          </a:p>
          <a:p>
            <a:pPr algn="just">
              <a:spcBef>
                <a:spcPts val="0"/>
              </a:spcBef>
            </a:pPr>
            <a:r>
              <a:rPr lang="el-GR" sz="2800" dirty="0">
                <a:solidFill>
                  <a:schemeClr val="accent3">
                    <a:lumMod val="75000"/>
                  </a:schemeClr>
                </a:solidFill>
              </a:rPr>
              <a:t>Είναι ιδιαίτερα δύσκολα</a:t>
            </a:r>
          </a:p>
          <a:p>
            <a:pPr algn="just">
              <a:spcBef>
                <a:spcPts val="0"/>
              </a:spcBef>
            </a:pPr>
            <a:r>
              <a:rPr lang="el-GR" sz="2800" dirty="0">
                <a:solidFill>
                  <a:schemeClr val="accent3">
                    <a:lumMod val="75000"/>
                  </a:schemeClr>
                </a:solidFill>
              </a:rPr>
              <a:t>Με αυτά δεν ασχολήθηκε ολοκληρωμένα ο νομοθέτης</a:t>
            </a:r>
          </a:p>
          <a:p>
            <a:pPr algn="just">
              <a:spcBef>
                <a:spcPts val="0"/>
              </a:spcBef>
            </a:pPr>
            <a:endParaRPr lang="el-GR" sz="2800" dirty="0">
              <a:solidFill>
                <a:schemeClr val="tx2">
                  <a:lumMod val="50000"/>
                  <a:lumOff val="50000"/>
                </a:schemeClr>
              </a:solidFill>
            </a:endParaRPr>
          </a:p>
          <a:p>
            <a:pPr marL="514350" indent="-514350" algn="just">
              <a:spcBef>
                <a:spcPts val="0"/>
              </a:spcBef>
              <a:buAutoNum type="arabicPeriod"/>
            </a:pPr>
            <a:endParaRPr lang="el-GR" sz="2800" dirty="0">
              <a:solidFill>
                <a:schemeClr val="accent2">
                  <a:lumMod val="75000"/>
                </a:schemeClr>
              </a:solidFill>
            </a:endParaRPr>
          </a:p>
          <a:p>
            <a:pPr marL="514350" indent="-514350" algn="just">
              <a:buFont typeface="Arial" panose="020B0604020202020204" pitchFamily="34" charset="0"/>
              <a:buAutoNum type="arabicPeriod"/>
            </a:pPr>
            <a:endParaRPr lang="el-GR" sz="2800" dirty="0"/>
          </a:p>
          <a:p>
            <a:pPr marL="514350" indent="-514350" algn="just">
              <a:buFont typeface="Arial" panose="020B0604020202020204" pitchFamily="34" charset="0"/>
              <a:buAutoNum type="arabicPeriod"/>
            </a:pPr>
            <a:endParaRPr lang="el-GR" sz="2800" b="1" dirty="0">
              <a:solidFill>
                <a:schemeClr val="accent2">
                  <a:lumMod val="75000"/>
                </a:schemeClr>
              </a:solidFill>
            </a:endParaRPr>
          </a:p>
          <a:p>
            <a:pPr marL="514350" indent="-514350" algn="just">
              <a:buAutoNum type="arabicPeriod"/>
            </a:pP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300554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69914-3E7C-1E94-3AF7-0E2BF22CCCA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DF97B63-2FAF-9072-3D09-5E8214DF573D}"/>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EE89C8B1-AF29-0281-5832-A94046162D83}"/>
              </a:ext>
            </a:extLst>
          </p:cNvPr>
          <p:cNvSpPr>
            <a:spLocks noGrp="1"/>
          </p:cNvSpPr>
          <p:nvPr>
            <p:ph type="subTitle" idx="1"/>
          </p:nvPr>
        </p:nvSpPr>
        <p:spPr>
          <a:xfrm>
            <a:off x="1146412" y="1158555"/>
            <a:ext cx="10380180" cy="4883016"/>
          </a:xfrm>
        </p:spPr>
        <p:txBody>
          <a:bodyPr>
            <a:normAutofit fontScale="85000" lnSpcReduction="20000"/>
          </a:bodyPr>
          <a:lstStyle/>
          <a:p>
            <a:pPr algn="just">
              <a:spcBef>
                <a:spcPts val="5800"/>
              </a:spcBef>
            </a:pPr>
            <a:r>
              <a:rPr lang="el-GR" sz="2800" dirty="0">
                <a:solidFill>
                  <a:schemeClr val="accent2">
                    <a:lumMod val="75000"/>
                  </a:schemeClr>
                </a:solidFill>
              </a:rPr>
              <a:t>Δήλωση αποδοχής δεν απαιτείται</a:t>
            </a:r>
          </a:p>
          <a:p>
            <a:pPr algn="just">
              <a:spcBef>
                <a:spcPts val="5800"/>
              </a:spcBef>
            </a:pPr>
            <a:r>
              <a:rPr lang="el-GR" sz="2800" dirty="0">
                <a:solidFill>
                  <a:schemeClr val="accent2">
                    <a:lumMod val="75000"/>
                  </a:schemeClr>
                </a:solidFill>
              </a:rPr>
              <a:t>Επειδή ακριβώς η αποδοχή επέρχεται αυτοδικαίως με την παρέλευση της προθεσμίας αποποίησης</a:t>
            </a:r>
          </a:p>
          <a:p>
            <a:pPr algn="just">
              <a:spcBef>
                <a:spcPts val="5800"/>
              </a:spcBef>
            </a:pPr>
            <a:r>
              <a:rPr lang="el-GR" sz="2800" dirty="0">
                <a:solidFill>
                  <a:schemeClr val="accent2">
                    <a:lumMod val="75000"/>
                  </a:schemeClr>
                </a:solidFill>
              </a:rPr>
              <a:t>λ.χ. για την κτήση των κινητών (π.χ. αυτοκινήτου)</a:t>
            </a:r>
          </a:p>
          <a:p>
            <a:pPr algn="just">
              <a:spcBef>
                <a:spcPts val="5800"/>
              </a:spcBef>
            </a:pPr>
            <a:r>
              <a:rPr lang="el-GR" sz="2800" dirty="0">
                <a:solidFill>
                  <a:schemeClr val="accent2">
                    <a:lumMod val="75000"/>
                  </a:schemeClr>
                </a:solidFill>
              </a:rPr>
              <a:t>	… δεν είναι αναγκαία να γίνει δήλωση αποδοχής</a:t>
            </a:r>
          </a:p>
          <a:p>
            <a:pPr algn="just">
              <a:spcBef>
                <a:spcPts val="5800"/>
              </a:spcBef>
            </a:pPr>
            <a:r>
              <a:rPr lang="el-GR" sz="2800" dirty="0">
                <a:solidFill>
                  <a:schemeClr val="accent2">
                    <a:lumMod val="75000"/>
                  </a:schemeClr>
                </a:solidFill>
              </a:rPr>
              <a:t>	Απαιτείται μόνο όταν είναι αναγκαία για την κτήση δικαιώματος ακινήτου σε ακίνητα </a:t>
            </a:r>
            <a:r>
              <a:rPr lang="el-GR" sz="2800" dirty="0">
                <a:solidFill>
                  <a:schemeClr val="accent2">
                    <a:lumMod val="75000"/>
                  </a:schemeClr>
                </a:solidFill>
                <a:sym typeface="Wingdings" pitchFamily="2" charset="2"/>
              </a:rPr>
              <a:t> τότε πρέπει να μεταγραφεί</a:t>
            </a:r>
            <a:r>
              <a:rPr lang="el-GR" sz="2800" dirty="0">
                <a:solidFill>
                  <a:schemeClr val="accent2">
                    <a:lumMod val="75000"/>
                  </a:schemeClr>
                </a:solidFill>
              </a:rPr>
              <a:t> (</a:t>
            </a:r>
            <a:r>
              <a:rPr lang="el-GR" sz="2800" dirty="0">
                <a:solidFill>
                  <a:schemeClr val="tx2">
                    <a:lumMod val="50000"/>
                    <a:lumOff val="50000"/>
                  </a:schemeClr>
                </a:solidFill>
              </a:rPr>
              <a:t>ΑΚ 1193</a:t>
            </a:r>
            <a:r>
              <a:rPr lang="el-GR" sz="2800" dirty="0">
                <a:solidFill>
                  <a:schemeClr val="accent2">
                    <a:lumMod val="75000"/>
                  </a:schemeClr>
                </a:solidFill>
              </a:rPr>
              <a:t>)</a:t>
            </a:r>
          </a:p>
          <a:p>
            <a:pPr marL="514350" indent="-514350" algn="just">
              <a:buFont typeface="Arial" panose="020B0604020202020204" pitchFamily="34" charset="0"/>
              <a:buAutoNum type="arabicPeriod"/>
            </a:pPr>
            <a:endParaRPr lang="el-GR" sz="2800" dirty="0"/>
          </a:p>
          <a:p>
            <a:pPr marL="514350" indent="-514350" algn="just">
              <a:buFont typeface="Arial" panose="020B0604020202020204" pitchFamily="34" charset="0"/>
              <a:buAutoNum type="arabicPeriod"/>
            </a:pPr>
            <a:endParaRPr lang="el-GR" sz="2800" b="1" dirty="0">
              <a:solidFill>
                <a:schemeClr val="accent2">
                  <a:lumMod val="75000"/>
                </a:schemeClr>
              </a:solidFill>
            </a:endParaRPr>
          </a:p>
          <a:p>
            <a:pPr marL="514350" indent="-514350" algn="just">
              <a:buAutoNum type="arabicPeriod"/>
            </a:pP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2280376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2CF8B-840A-3E12-83EF-A0468A51852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3B99C48-ECF2-7694-B6E5-0844C21491E9}"/>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E9401602-8016-E9AF-9E1A-F372DD600A70}"/>
              </a:ext>
            </a:extLst>
          </p:cNvPr>
          <p:cNvSpPr>
            <a:spLocks noGrp="1"/>
          </p:cNvSpPr>
          <p:nvPr>
            <p:ph type="subTitle" idx="1"/>
          </p:nvPr>
        </p:nvSpPr>
        <p:spPr>
          <a:xfrm>
            <a:off x="1146412" y="1158555"/>
            <a:ext cx="10380180" cy="4883016"/>
          </a:xfrm>
        </p:spPr>
        <p:txBody>
          <a:bodyPr>
            <a:normAutofit/>
          </a:bodyPr>
          <a:lstStyle/>
          <a:p>
            <a:pPr algn="just">
              <a:spcBef>
                <a:spcPts val="5800"/>
              </a:spcBef>
            </a:pPr>
            <a:r>
              <a:rPr lang="el-GR" sz="2800" dirty="0">
                <a:solidFill>
                  <a:schemeClr val="accent1">
                    <a:lumMod val="60000"/>
                    <a:lumOff val="40000"/>
                  </a:schemeClr>
                </a:solidFill>
              </a:rPr>
              <a:t>Άρθρ. 812 </a:t>
            </a:r>
            <a:r>
              <a:rPr lang="el-GR" sz="2800" dirty="0" err="1">
                <a:solidFill>
                  <a:schemeClr val="accent1">
                    <a:lumMod val="60000"/>
                    <a:lumOff val="40000"/>
                  </a:schemeClr>
                </a:solidFill>
              </a:rPr>
              <a:t>ΚΠολΔ</a:t>
            </a:r>
            <a:r>
              <a:rPr lang="el-GR" sz="2800" dirty="0">
                <a:solidFill>
                  <a:schemeClr val="accent1">
                    <a:lumMod val="60000"/>
                    <a:lumOff val="40000"/>
                  </a:schemeClr>
                </a:solidFill>
              </a:rPr>
              <a:t>: </a:t>
            </a:r>
            <a:r>
              <a:rPr lang="el-GR" sz="2800" dirty="0">
                <a:solidFill>
                  <a:schemeClr val="accent2">
                    <a:lumMod val="75000"/>
                  </a:schemeClr>
                </a:solidFill>
              </a:rPr>
              <a:t>Αποδοχή με δήλωση στον γραμματέα του δικαστηρίου της κληρονομίας (παράσταση δικηγόρου)</a:t>
            </a:r>
          </a:p>
          <a:p>
            <a:pPr algn="just">
              <a:spcBef>
                <a:spcPts val="5800"/>
              </a:spcBef>
            </a:pPr>
            <a:r>
              <a:rPr lang="el-GR" sz="2800" dirty="0">
                <a:solidFill>
                  <a:schemeClr val="accent2">
                    <a:lumMod val="75000"/>
                  </a:schemeClr>
                </a:solidFill>
              </a:rPr>
              <a:t>Η δήλωση αυτή: </a:t>
            </a:r>
          </a:p>
          <a:p>
            <a:pPr algn="just">
              <a:spcBef>
                <a:spcPts val="5800"/>
              </a:spcBef>
            </a:pPr>
            <a:r>
              <a:rPr lang="el-GR" sz="2800" dirty="0">
                <a:solidFill>
                  <a:schemeClr val="accent2">
                    <a:lumMod val="75000"/>
                  </a:schemeClr>
                </a:solidFill>
              </a:rPr>
              <a:t>	… Είναι απρόθεσμη</a:t>
            </a:r>
          </a:p>
          <a:p>
            <a:pPr algn="just">
              <a:spcBef>
                <a:spcPts val="5800"/>
              </a:spcBef>
            </a:pPr>
            <a:r>
              <a:rPr lang="el-GR" sz="2800" dirty="0">
                <a:solidFill>
                  <a:schemeClr val="accent2">
                    <a:lumMod val="75000"/>
                  </a:schemeClr>
                </a:solidFill>
              </a:rPr>
              <a:t>	… Υπόκειται κανονικά σε μεταγραφή (</a:t>
            </a:r>
            <a:r>
              <a:rPr lang="el-GR" sz="2800" dirty="0">
                <a:solidFill>
                  <a:schemeClr val="tx2">
                    <a:lumMod val="50000"/>
                    <a:lumOff val="50000"/>
                  </a:schemeClr>
                </a:solidFill>
              </a:rPr>
              <a:t>ΑΚ 1193</a:t>
            </a:r>
            <a:r>
              <a:rPr lang="el-GR" sz="2800" dirty="0">
                <a:solidFill>
                  <a:schemeClr val="accent2">
                    <a:lumMod val="75000"/>
                  </a:schemeClr>
                </a:solidFill>
              </a:rPr>
              <a:t>) και εγγραφή (</a:t>
            </a:r>
            <a:r>
              <a:rPr lang="el-GR" sz="2800" dirty="0">
                <a:solidFill>
                  <a:schemeClr val="tx2">
                    <a:lumMod val="50000"/>
                    <a:lumOff val="50000"/>
                  </a:schemeClr>
                </a:solidFill>
              </a:rPr>
              <a:t>άρθρ. 12 § 1 περ. ζ ν. 2664/1998</a:t>
            </a:r>
            <a:r>
              <a:rPr lang="el-GR" sz="2800" dirty="0">
                <a:solidFill>
                  <a:schemeClr val="accent2">
                    <a:lumMod val="75000"/>
                  </a:schemeClr>
                </a:solidFill>
              </a:rPr>
              <a:t> για το κτηματολόγιο)</a:t>
            </a:r>
          </a:p>
          <a:p>
            <a:pPr marL="514350" indent="-514350" algn="just">
              <a:buFont typeface="Arial" panose="020B0604020202020204" pitchFamily="34" charset="0"/>
              <a:buAutoNum type="arabicPeriod"/>
            </a:pPr>
            <a:endParaRPr lang="el-GR" sz="2800" dirty="0"/>
          </a:p>
          <a:p>
            <a:pPr marL="514350" indent="-514350" algn="just">
              <a:buFont typeface="Arial" panose="020B0604020202020204" pitchFamily="34" charset="0"/>
              <a:buAutoNum type="arabicPeriod"/>
            </a:pPr>
            <a:endParaRPr lang="el-GR" sz="2800" b="1" dirty="0">
              <a:solidFill>
                <a:schemeClr val="accent2">
                  <a:lumMod val="75000"/>
                </a:schemeClr>
              </a:solidFill>
            </a:endParaRPr>
          </a:p>
          <a:p>
            <a:pPr marL="514350" indent="-514350" algn="just">
              <a:buAutoNum type="arabicPeriod"/>
            </a:pP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1915172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AC1A8-0872-0466-83BB-54E4B28B4E3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C30DB76-6240-1465-D81F-A120007C02C6}"/>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5D46035A-B9E4-B197-F424-5F009B57AB92}"/>
              </a:ext>
            </a:extLst>
          </p:cNvPr>
          <p:cNvSpPr>
            <a:spLocks noGrp="1"/>
          </p:cNvSpPr>
          <p:nvPr>
            <p:ph type="subTitle" idx="1"/>
          </p:nvPr>
        </p:nvSpPr>
        <p:spPr>
          <a:xfrm>
            <a:off x="1146412" y="947057"/>
            <a:ext cx="10380180" cy="5583396"/>
          </a:xfrm>
        </p:spPr>
        <p:txBody>
          <a:bodyPr>
            <a:normAutofit/>
          </a:bodyPr>
          <a:lstStyle/>
          <a:p>
            <a:pPr algn="just">
              <a:spcBef>
                <a:spcPts val="5800"/>
              </a:spcBef>
            </a:pPr>
            <a:r>
              <a:rPr lang="el-GR" sz="2800" dirty="0">
                <a:solidFill>
                  <a:schemeClr val="accent1">
                    <a:lumMod val="60000"/>
                    <a:lumOff val="40000"/>
                  </a:schemeClr>
                </a:solidFill>
              </a:rPr>
              <a:t>Ζήτημα: </a:t>
            </a:r>
            <a:r>
              <a:rPr lang="el-GR" sz="2800" dirty="0">
                <a:solidFill>
                  <a:schemeClr val="accent2">
                    <a:lumMod val="75000"/>
                  </a:schemeClr>
                </a:solidFill>
              </a:rPr>
              <a:t>Μπορεί να συσταθεί οριζόντια ιδιοκτησία με δήλωση αποδοχής στο γραμματέα του δικαστηρίου της κληρονομίας;</a:t>
            </a:r>
          </a:p>
          <a:p>
            <a:pPr algn="just">
              <a:spcBef>
                <a:spcPts val="5800"/>
              </a:spcBef>
            </a:pPr>
            <a:r>
              <a:rPr lang="el-GR" sz="2800" dirty="0">
                <a:solidFill>
                  <a:schemeClr val="accent2">
                    <a:lumMod val="75000"/>
                  </a:schemeClr>
                </a:solidFill>
              </a:rPr>
              <a:t>ΑΚ 1002: Απαιτεί δικαιοπραξία του κυρίου του όλου ακινήτου</a:t>
            </a:r>
          </a:p>
          <a:p>
            <a:pPr algn="just"/>
            <a:endParaRPr lang="el-GR" sz="2800" dirty="0">
              <a:solidFill>
                <a:schemeClr val="accent2">
                  <a:lumMod val="75000"/>
                </a:schemeClr>
              </a:solidFill>
            </a:endParaRPr>
          </a:p>
          <a:p>
            <a:pPr algn="just"/>
            <a:r>
              <a:rPr lang="el-GR" sz="2800" dirty="0">
                <a:solidFill>
                  <a:schemeClr val="accent2">
                    <a:lumMod val="75000"/>
                  </a:schemeClr>
                </a:solidFill>
              </a:rPr>
              <a:t> </a:t>
            </a:r>
          </a:p>
          <a:p>
            <a:pPr algn="just"/>
            <a:r>
              <a:rPr lang="el-GR" sz="2800" dirty="0">
                <a:solidFill>
                  <a:schemeClr val="accent2">
                    <a:lumMod val="75000"/>
                  </a:schemeClr>
                </a:solidFill>
              </a:rPr>
              <a:t>Άρθρ. 2 ν. 1024/1971 (κάθετη ιδιοκτησία): «</a:t>
            </a:r>
            <a:r>
              <a:rPr lang="el-GR" dirty="0"/>
              <a:t>Διηρημένη  ιδιοκτησία  επί  των περιπτώσεων των </a:t>
            </a:r>
            <a:r>
              <a:rPr lang="el-GR" dirty="0" err="1"/>
              <a:t>προβλεπομένων</a:t>
            </a:r>
            <a:r>
              <a:rPr lang="el-GR" dirty="0"/>
              <a:t> υπό του Ν. 3741/1929 "περί της ιδιοκτησίας κατ` ορόφους" ή  του  παρόντος, συνιστάται  είτε  </a:t>
            </a:r>
            <a:r>
              <a:rPr lang="el-GR" b="1" dirty="0">
                <a:solidFill>
                  <a:schemeClr val="accent3">
                    <a:lumMod val="60000"/>
                    <a:lumOff val="40000"/>
                  </a:schemeClr>
                </a:solidFill>
              </a:rPr>
              <a:t>δια δικαιοπραξίας εν ζωή ή αιτία θανάτου</a:t>
            </a:r>
            <a:r>
              <a:rPr lang="el-GR" dirty="0"/>
              <a:t> του κυρίου του οικοπέδου είτε δια συμβάσεως των τυχόν </a:t>
            </a:r>
            <a:r>
              <a:rPr lang="el-GR" dirty="0" err="1"/>
              <a:t>συγκυρίων</a:t>
            </a:r>
            <a:r>
              <a:rPr lang="el-GR" dirty="0"/>
              <a:t> αυτού».</a:t>
            </a:r>
          </a:p>
          <a:p>
            <a:pPr algn="just"/>
            <a:endParaRPr lang="el-GR" dirty="0"/>
          </a:p>
          <a:p>
            <a:pPr algn="just">
              <a:spcBef>
                <a:spcPts val="5800"/>
              </a:spcBef>
            </a:pPr>
            <a:endParaRPr lang="el-GR" sz="2800" b="1" dirty="0">
              <a:solidFill>
                <a:schemeClr val="accent2">
                  <a:lumMod val="75000"/>
                </a:schemeClr>
              </a:solidFill>
            </a:endParaRPr>
          </a:p>
          <a:p>
            <a:pPr marL="514350" indent="-514350" algn="just">
              <a:buAutoNum type="arabicPeriod"/>
            </a:pP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1033072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3283E-0CC8-BD11-93EF-9D88818CC8C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E0AEC4A-E7AF-FE98-6511-62FE5731C237}"/>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b="1" dirty="0">
                <a:solidFill>
                  <a:schemeClr val="accent5">
                    <a:lumMod val="75000"/>
                  </a:schemeClr>
                </a:solidFill>
              </a:rPr>
              <a:t>ΑΠΟΠΟΙΗΣΗ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1B0889D3-708E-7A7F-D626-A92BDFD8444C}"/>
              </a:ext>
            </a:extLst>
          </p:cNvPr>
          <p:cNvSpPr>
            <a:spLocks noGrp="1"/>
          </p:cNvSpPr>
          <p:nvPr>
            <p:ph type="subTitle" idx="1"/>
          </p:nvPr>
        </p:nvSpPr>
        <p:spPr>
          <a:xfrm>
            <a:off x="1146412" y="947057"/>
            <a:ext cx="10380180" cy="5290457"/>
          </a:xfrm>
        </p:spPr>
        <p:txBody>
          <a:bodyPr>
            <a:normAutofit/>
          </a:bodyPr>
          <a:lstStyle/>
          <a:p>
            <a:pPr algn="just">
              <a:spcBef>
                <a:spcPts val="5800"/>
              </a:spcBef>
            </a:pPr>
            <a:r>
              <a:rPr lang="el-GR" sz="2800" dirty="0">
                <a:solidFill>
                  <a:schemeClr val="tx2">
                    <a:lumMod val="75000"/>
                    <a:lumOff val="25000"/>
                  </a:schemeClr>
                </a:solidFill>
              </a:rPr>
              <a:t>Γιατί να γίνει αποποίηση της κληρονομίας;</a:t>
            </a:r>
          </a:p>
          <a:p>
            <a:pPr algn="just">
              <a:spcBef>
                <a:spcPts val="5800"/>
              </a:spcBef>
            </a:pPr>
            <a:r>
              <a:rPr lang="el-GR" sz="2800" dirty="0">
                <a:solidFill>
                  <a:schemeClr val="accent2">
                    <a:lumMod val="75000"/>
                  </a:schemeClr>
                </a:solidFill>
              </a:rPr>
              <a:t>Αν είναι υγιής --&gt; Για να περιέλθει η ωφέλεια στους επόμενους κληρονόμους.</a:t>
            </a:r>
          </a:p>
          <a:p>
            <a:pPr algn="just">
              <a:spcBef>
                <a:spcPts val="5800"/>
              </a:spcBef>
            </a:pPr>
            <a:r>
              <a:rPr lang="el-GR" sz="2800" dirty="0">
                <a:solidFill>
                  <a:schemeClr val="accent2">
                    <a:lumMod val="75000"/>
                  </a:schemeClr>
                </a:solidFill>
              </a:rPr>
              <a:t>Αν είναι υπερχρεωμένη </a:t>
            </a:r>
            <a:r>
              <a:rPr lang="el-GR" sz="2800" dirty="0">
                <a:solidFill>
                  <a:schemeClr val="accent2">
                    <a:lumMod val="75000"/>
                  </a:schemeClr>
                </a:solidFill>
                <a:sym typeface="Wingdings" pitchFamily="2" charset="2"/>
              </a:rPr>
              <a:t> Για να απαλλαγεί από τα χρέη</a:t>
            </a:r>
          </a:p>
          <a:p>
            <a:pPr algn="just">
              <a:spcBef>
                <a:spcPts val="5800"/>
              </a:spcBef>
            </a:pPr>
            <a:r>
              <a:rPr lang="el-GR" sz="2800" dirty="0">
                <a:solidFill>
                  <a:schemeClr val="accent2">
                    <a:lumMod val="75000"/>
                  </a:schemeClr>
                </a:solidFill>
                <a:sym typeface="Wingdings" pitchFamily="2" charset="2"/>
              </a:rPr>
              <a:t>Τι γίνονται όμως τότε τα χρέη (</a:t>
            </a:r>
            <a:r>
              <a:rPr lang="el-GR" sz="2800" dirty="0">
                <a:solidFill>
                  <a:schemeClr val="tx2">
                    <a:lumMod val="75000"/>
                    <a:lumOff val="25000"/>
                  </a:schemeClr>
                </a:solidFill>
                <a:sym typeface="Wingdings" pitchFamily="2" charset="2"/>
              </a:rPr>
              <a:t>ΑΚ 1856 </a:t>
            </a:r>
            <a:r>
              <a:rPr lang="el-GR" sz="2800" dirty="0" err="1">
                <a:solidFill>
                  <a:schemeClr val="tx2">
                    <a:lumMod val="75000"/>
                    <a:lumOff val="25000"/>
                  </a:schemeClr>
                </a:solidFill>
                <a:sym typeface="Wingdings" pitchFamily="2" charset="2"/>
              </a:rPr>
              <a:t>εδ</a:t>
            </a:r>
            <a:r>
              <a:rPr lang="el-GR" sz="2800" dirty="0">
                <a:solidFill>
                  <a:schemeClr val="tx2">
                    <a:lumMod val="75000"/>
                    <a:lumOff val="25000"/>
                  </a:schemeClr>
                </a:solidFill>
                <a:sym typeface="Wingdings" pitchFamily="2" charset="2"/>
              </a:rPr>
              <a:t>. β΄</a:t>
            </a:r>
            <a:r>
              <a:rPr lang="el-GR" sz="2800" dirty="0">
                <a:solidFill>
                  <a:schemeClr val="accent2">
                    <a:lumMod val="75000"/>
                  </a:schemeClr>
                </a:solidFill>
                <a:sym typeface="Wingdings" pitchFamily="2" charset="2"/>
              </a:rPr>
              <a:t>): Μεταβαίνουν στον επόμενο κληρονόμο </a:t>
            </a:r>
            <a:endParaRPr lang="el-GR" sz="2800" dirty="0">
              <a:solidFill>
                <a:schemeClr val="accent2">
                  <a:lumMod val="75000"/>
                </a:schemeClr>
              </a:solidFill>
            </a:endParaRPr>
          </a:p>
          <a:p>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361670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75A13-FF0A-9A7B-5BA8-F6E27F7E31FE}"/>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D134656-6905-80A4-7007-B524C3857E85}"/>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5">
                    <a:lumMod val="75000"/>
                  </a:schemeClr>
                </a:solidFill>
              </a:rPr>
              <a:t>ΑΠΟΠΟΙΗΣΗ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4910B68C-BFC8-973C-4C33-06E38299BE5D}"/>
              </a:ext>
            </a:extLst>
          </p:cNvPr>
          <p:cNvSpPr>
            <a:spLocks noGrp="1"/>
          </p:cNvSpPr>
          <p:nvPr>
            <p:ph type="subTitle" idx="1"/>
          </p:nvPr>
        </p:nvSpPr>
        <p:spPr>
          <a:xfrm>
            <a:off x="1146412" y="947057"/>
            <a:ext cx="10380180" cy="5290457"/>
          </a:xfrm>
        </p:spPr>
        <p:txBody>
          <a:bodyPr>
            <a:normAutofit/>
          </a:bodyPr>
          <a:lstStyle/>
          <a:p>
            <a:pPr algn="just">
              <a:spcBef>
                <a:spcPts val="5800"/>
              </a:spcBef>
            </a:pPr>
            <a:r>
              <a:rPr lang="el-GR" sz="2800" dirty="0">
                <a:solidFill>
                  <a:schemeClr val="accent2">
                    <a:lumMod val="75000"/>
                  </a:schemeClr>
                </a:solidFill>
              </a:rPr>
              <a:t>Θεμέλιο του συστήματος κτήσης της κληρονομίας</a:t>
            </a:r>
          </a:p>
          <a:p>
            <a:pPr algn="just">
              <a:spcBef>
                <a:spcPts val="5800"/>
              </a:spcBef>
            </a:pPr>
            <a:r>
              <a:rPr lang="el-GR" sz="2800" dirty="0">
                <a:solidFill>
                  <a:schemeClr val="accent2">
                    <a:lumMod val="75000"/>
                  </a:schemeClr>
                </a:solidFill>
              </a:rPr>
              <a:t>Χωρίς αυτήν το σύστημα κτήσης στο σύνολό του θα είχε πρόβλημα συνταγματικότητας (</a:t>
            </a:r>
            <a:r>
              <a:rPr lang="el-GR" sz="2800" dirty="0">
                <a:solidFill>
                  <a:schemeClr val="tx2">
                    <a:lumMod val="50000"/>
                    <a:lumOff val="50000"/>
                  </a:schemeClr>
                </a:solidFill>
              </a:rPr>
              <a:t>άρθρ. 5 § 1, 17 § 1 Σ</a:t>
            </a:r>
            <a:r>
              <a:rPr lang="el-GR" sz="2800" dirty="0">
                <a:solidFill>
                  <a:schemeClr val="accent2">
                    <a:lumMod val="75000"/>
                  </a:schemeClr>
                </a:solidFill>
              </a:rPr>
              <a:t>)</a:t>
            </a:r>
          </a:p>
          <a:p>
            <a:pPr algn="just">
              <a:spcBef>
                <a:spcPts val="5800"/>
              </a:spcBef>
            </a:pPr>
            <a:r>
              <a:rPr lang="el-GR" sz="2800" dirty="0">
                <a:solidFill>
                  <a:schemeClr val="accent2">
                    <a:lumMod val="75000"/>
                  </a:schemeClr>
                </a:solidFill>
              </a:rPr>
              <a:t>Δεν μπορεί να επιβληθεί σε κανέναν η κτήση ξένης περιουσίας</a:t>
            </a:r>
          </a:p>
          <a:p>
            <a:pPr algn="just">
              <a:spcBef>
                <a:spcPts val="0"/>
              </a:spcBef>
            </a:pPr>
            <a:r>
              <a:rPr lang="el-GR" sz="2800" dirty="0">
                <a:solidFill>
                  <a:schemeClr val="accent2">
                    <a:lumMod val="75000"/>
                  </a:schemeClr>
                </a:solidFill>
              </a:rPr>
              <a:t>	… </a:t>
            </a:r>
            <a:r>
              <a:rPr lang="el-GR" sz="2800" dirty="0">
                <a:solidFill>
                  <a:schemeClr val="accent5">
                    <a:lumMod val="60000"/>
                    <a:lumOff val="40000"/>
                  </a:schemeClr>
                </a:solidFill>
              </a:rPr>
              <a:t>είτε αυτής είναι υγιής και συνεπάγεται την ωφέλεια του αποκτώντος</a:t>
            </a:r>
          </a:p>
          <a:p>
            <a:pPr algn="just">
              <a:spcBef>
                <a:spcPts val="0"/>
              </a:spcBef>
            </a:pPr>
            <a:r>
              <a:rPr lang="el-GR" sz="2800" dirty="0">
                <a:solidFill>
                  <a:schemeClr val="accent2">
                    <a:lumMod val="75000"/>
                  </a:schemeClr>
                </a:solidFill>
              </a:rPr>
              <a:t>	… </a:t>
            </a:r>
            <a:r>
              <a:rPr lang="el-GR" sz="2800" dirty="0">
                <a:solidFill>
                  <a:schemeClr val="accent5">
                    <a:lumMod val="60000"/>
                    <a:lumOff val="40000"/>
                  </a:schemeClr>
                </a:solidFill>
              </a:rPr>
              <a:t>είτε κατά μείζονα λόγω είναι υπερχρεωμένη</a:t>
            </a:r>
          </a:p>
          <a:p>
            <a:pPr algn="just">
              <a:spcBef>
                <a:spcPts val="5800"/>
              </a:spcBef>
            </a:pPr>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1536407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2831F-C235-1BAC-355E-EA1F7DA16908}"/>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2F68226-D45E-4335-A4CE-1803C5C050F4}"/>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5">
                    <a:lumMod val="75000"/>
                  </a:schemeClr>
                </a:solidFill>
              </a:rPr>
              <a:t>ΑΠΟΠΟΙΗΣΗ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0CB87D99-1698-B6DA-2569-ECB335A9B5F9}"/>
              </a:ext>
            </a:extLst>
          </p:cNvPr>
          <p:cNvSpPr>
            <a:spLocks noGrp="1"/>
          </p:cNvSpPr>
          <p:nvPr>
            <p:ph type="subTitle" idx="1"/>
          </p:nvPr>
        </p:nvSpPr>
        <p:spPr>
          <a:xfrm>
            <a:off x="1146412" y="947057"/>
            <a:ext cx="10380180" cy="5290457"/>
          </a:xfrm>
        </p:spPr>
        <p:txBody>
          <a:bodyPr>
            <a:normAutofit lnSpcReduction="10000"/>
          </a:bodyPr>
          <a:lstStyle/>
          <a:p>
            <a:pPr algn="just">
              <a:spcBef>
                <a:spcPts val="5800"/>
              </a:spcBef>
            </a:pPr>
            <a:r>
              <a:rPr lang="el-GR" sz="2800" dirty="0">
                <a:solidFill>
                  <a:schemeClr val="tx2">
                    <a:lumMod val="50000"/>
                    <a:lumOff val="50000"/>
                  </a:schemeClr>
                </a:solidFill>
              </a:rPr>
              <a:t>ΑΚ 1845:</a:t>
            </a:r>
            <a:r>
              <a:rPr lang="el-GR" sz="2800" dirty="0">
                <a:solidFill>
                  <a:schemeClr val="accent2">
                    <a:lumMod val="75000"/>
                  </a:schemeClr>
                </a:solidFill>
              </a:rPr>
              <a:t> Προθεσμία αποποίησης	</a:t>
            </a:r>
          </a:p>
          <a:p>
            <a:pPr algn="just">
              <a:spcBef>
                <a:spcPts val="0"/>
              </a:spcBef>
            </a:pPr>
            <a:r>
              <a:rPr lang="el-GR" sz="2800" dirty="0">
                <a:solidFill>
                  <a:schemeClr val="accent2">
                    <a:lumMod val="75000"/>
                  </a:schemeClr>
                </a:solidFill>
              </a:rPr>
              <a:t>	</a:t>
            </a:r>
            <a:r>
              <a:rPr lang="el-GR" sz="2800" dirty="0">
                <a:solidFill>
                  <a:schemeClr val="accent5">
                    <a:lumMod val="60000"/>
                    <a:lumOff val="40000"/>
                  </a:schemeClr>
                </a:solidFill>
              </a:rPr>
              <a:t>…τέσσερεις μήνες</a:t>
            </a:r>
          </a:p>
          <a:p>
            <a:pPr algn="just">
              <a:spcBef>
                <a:spcPts val="0"/>
              </a:spcBef>
            </a:pPr>
            <a:r>
              <a:rPr lang="el-GR" sz="2800" dirty="0">
                <a:solidFill>
                  <a:schemeClr val="accent5">
                    <a:lumMod val="60000"/>
                    <a:lumOff val="40000"/>
                  </a:schemeClr>
                </a:solidFill>
              </a:rPr>
              <a:t>	…ένα έτος</a:t>
            </a:r>
          </a:p>
          <a:p>
            <a:pPr algn="just">
              <a:spcBef>
                <a:spcPts val="5800"/>
              </a:spcBef>
            </a:pPr>
            <a:r>
              <a:rPr lang="el-GR" sz="2800" dirty="0">
                <a:solidFill>
                  <a:schemeClr val="accent2">
                    <a:lumMod val="75000"/>
                  </a:schemeClr>
                </a:solidFill>
              </a:rPr>
              <a:t>Έναρξη της προθεσμίας:</a:t>
            </a:r>
          </a:p>
          <a:p>
            <a:pPr algn="just">
              <a:spcBef>
                <a:spcPts val="0"/>
              </a:spcBef>
            </a:pPr>
            <a:r>
              <a:rPr lang="el-GR" sz="2800" dirty="0">
                <a:solidFill>
                  <a:schemeClr val="accent2">
                    <a:lumMod val="75000"/>
                  </a:schemeClr>
                </a:solidFill>
              </a:rPr>
              <a:t>	</a:t>
            </a:r>
            <a:r>
              <a:rPr lang="el-GR" sz="2800" dirty="0">
                <a:solidFill>
                  <a:schemeClr val="accent5">
                    <a:lumMod val="60000"/>
                    <a:lumOff val="40000"/>
                  </a:schemeClr>
                </a:solidFill>
              </a:rPr>
              <a:t>Γνώση της επαγωγής (του θανάτου)</a:t>
            </a:r>
          </a:p>
          <a:p>
            <a:pPr algn="just">
              <a:spcBef>
                <a:spcPts val="0"/>
              </a:spcBef>
            </a:pPr>
            <a:r>
              <a:rPr lang="el-GR" sz="2800" dirty="0">
                <a:solidFill>
                  <a:schemeClr val="accent5">
                    <a:lumMod val="60000"/>
                    <a:lumOff val="40000"/>
                  </a:schemeClr>
                </a:solidFill>
              </a:rPr>
              <a:t>	Γνώση του γενικού και ειδικού λόγου επαγωγής</a:t>
            </a:r>
          </a:p>
          <a:p>
            <a:pPr algn="just">
              <a:spcBef>
                <a:spcPts val="0"/>
              </a:spcBef>
            </a:pPr>
            <a:r>
              <a:rPr lang="el-GR" sz="2800" dirty="0">
                <a:solidFill>
                  <a:schemeClr val="accent2">
                    <a:lumMod val="75000"/>
                  </a:schemeClr>
                </a:solidFill>
              </a:rPr>
              <a:t>		Γενικός λόγος επαγωγής</a:t>
            </a:r>
          </a:p>
          <a:p>
            <a:pPr algn="just">
              <a:spcBef>
                <a:spcPts val="0"/>
              </a:spcBef>
            </a:pPr>
            <a:r>
              <a:rPr lang="el-GR" sz="2800" dirty="0">
                <a:solidFill>
                  <a:schemeClr val="accent2">
                    <a:lumMod val="75000"/>
                  </a:schemeClr>
                </a:solidFill>
              </a:rPr>
              <a:t>			</a:t>
            </a:r>
            <a:r>
              <a:rPr lang="el-GR" sz="2800" dirty="0">
                <a:solidFill>
                  <a:schemeClr val="accent3">
                    <a:lumMod val="60000"/>
                    <a:lumOff val="40000"/>
                  </a:schemeClr>
                </a:solidFill>
              </a:rPr>
              <a:t>… Η κλήση από διαθήκη</a:t>
            </a:r>
          </a:p>
          <a:p>
            <a:pPr algn="just">
              <a:spcBef>
                <a:spcPts val="0"/>
              </a:spcBef>
            </a:pPr>
            <a:r>
              <a:rPr lang="el-GR" sz="2800" dirty="0">
                <a:solidFill>
                  <a:schemeClr val="accent3">
                    <a:lumMod val="60000"/>
                    <a:lumOff val="40000"/>
                  </a:schemeClr>
                </a:solidFill>
              </a:rPr>
              <a:t>			… Η συγγένεια</a:t>
            </a:r>
          </a:p>
          <a:p>
            <a:pPr algn="just">
              <a:spcBef>
                <a:spcPts val="0"/>
              </a:spcBef>
            </a:pPr>
            <a:r>
              <a:rPr lang="el-GR" sz="2800" dirty="0">
                <a:solidFill>
                  <a:schemeClr val="accent2">
                    <a:lumMod val="75000"/>
                  </a:schemeClr>
                </a:solidFill>
              </a:rPr>
              <a:t>		Ειδικός λόγος επαγωγής</a:t>
            </a:r>
          </a:p>
          <a:p>
            <a:pPr algn="just">
              <a:spcBef>
                <a:spcPts val="0"/>
              </a:spcBef>
            </a:pPr>
            <a:r>
              <a:rPr lang="el-GR" sz="2800" dirty="0">
                <a:solidFill>
                  <a:schemeClr val="accent2">
                    <a:lumMod val="75000"/>
                  </a:schemeClr>
                </a:solidFill>
              </a:rPr>
              <a:t>			…</a:t>
            </a:r>
            <a:r>
              <a:rPr lang="el-GR" sz="2800" dirty="0">
                <a:solidFill>
                  <a:schemeClr val="accent3">
                    <a:lumMod val="60000"/>
                    <a:lumOff val="40000"/>
                  </a:schemeClr>
                </a:solidFill>
              </a:rPr>
              <a:t>κάθε λόγος έκπτωσης του προηγουμένου (π.χ. αποποίηση</a:t>
            </a:r>
          </a:p>
          <a:p>
            <a:pPr algn="just">
              <a:spcBef>
                <a:spcPts val="5800"/>
              </a:spcBef>
            </a:pPr>
            <a:endParaRPr lang="el-GR" sz="28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3733954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50D7D-DDC1-DAA6-A105-CE0ED095FF4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ADAFB02-3FD4-6878-3A42-8E6A7F28D0AC}"/>
              </a:ext>
            </a:extLst>
          </p:cNvPr>
          <p:cNvSpPr>
            <a:spLocks noGrp="1"/>
          </p:cNvSpPr>
          <p:nvPr>
            <p:ph type="ctrTitle"/>
          </p:nvPr>
        </p:nvSpPr>
        <p:spPr>
          <a:xfrm>
            <a:off x="1524000" y="327547"/>
            <a:ext cx="9144000" cy="83100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5">
                    <a:lumMod val="75000"/>
                  </a:schemeClr>
                </a:solidFill>
              </a:rPr>
              <a:t>ΑΠΟΠΟΙΗΣΗ</a:t>
            </a:r>
            <a:br>
              <a:rPr lang="el-GR" sz="2800" dirty="0">
                <a:solidFill>
                  <a:schemeClr val="accent5">
                    <a:lumMod val="60000"/>
                    <a:lumOff val="40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062B1BA1-FF95-2013-588A-EE6C7F752C49}"/>
              </a:ext>
            </a:extLst>
          </p:cNvPr>
          <p:cNvSpPr>
            <a:spLocks noGrp="1"/>
          </p:cNvSpPr>
          <p:nvPr>
            <p:ph type="subTitle" idx="1"/>
          </p:nvPr>
        </p:nvSpPr>
        <p:spPr>
          <a:xfrm>
            <a:off x="1146412" y="947057"/>
            <a:ext cx="10380180" cy="5290457"/>
          </a:xfrm>
        </p:spPr>
        <p:txBody>
          <a:bodyPr>
            <a:normAutofit fontScale="32500" lnSpcReduction="20000"/>
          </a:bodyPr>
          <a:lstStyle/>
          <a:p>
            <a:pPr algn="just"/>
            <a:r>
              <a:rPr lang="el-GR" sz="4900" dirty="0">
                <a:solidFill>
                  <a:schemeClr val="accent2">
                    <a:lumMod val="75000"/>
                  </a:schemeClr>
                </a:solidFill>
              </a:rPr>
              <a:t>Η αποποίηση απώτερων συγγενών μπορεί να είναι εμπρόθεσμη</a:t>
            </a:r>
          </a:p>
          <a:p>
            <a:pPr algn="just"/>
            <a:r>
              <a:rPr lang="el-GR" sz="4900" dirty="0">
                <a:solidFill>
                  <a:schemeClr val="accent2">
                    <a:lumMod val="75000"/>
                  </a:schemeClr>
                </a:solidFill>
              </a:rPr>
              <a:t>	… και αν έγινε πολλά έτη μετά τον θάνατο</a:t>
            </a:r>
          </a:p>
          <a:p>
            <a:pPr algn="just"/>
            <a:endParaRPr lang="el-GR" sz="4900" dirty="0">
              <a:solidFill>
                <a:schemeClr val="accent2">
                  <a:lumMod val="75000"/>
                </a:schemeClr>
              </a:solidFill>
            </a:endParaRPr>
          </a:p>
          <a:p>
            <a:pPr algn="just"/>
            <a:r>
              <a:rPr lang="el-GR" sz="4900" dirty="0">
                <a:solidFill>
                  <a:schemeClr val="accent2">
                    <a:lumMod val="75000"/>
                  </a:schemeClr>
                </a:solidFill>
              </a:rPr>
              <a:t>Το εμπρόθεσμο κρίνεται</a:t>
            </a:r>
          </a:p>
          <a:p>
            <a:pPr algn="just"/>
            <a:r>
              <a:rPr lang="el-GR" sz="4900" dirty="0">
                <a:solidFill>
                  <a:schemeClr val="accent2">
                    <a:lumMod val="75000"/>
                  </a:schemeClr>
                </a:solidFill>
              </a:rPr>
              <a:t>	… όχι με βάση τον χρόνο που παρήλθε από τον θάνατο</a:t>
            </a:r>
          </a:p>
          <a:p>
            <a:pPr algn="just"/>
            <a:r>
              <a:rPr lang="el-GR" sz="4900" dirty="0">
                <a:solidFill>
                  <a:schemeClr val="accent2">
                    <a:lumMod val="75000"/>
                  </a:schemeClr>
                </a:solidFill>
              </a:rPr>
              <a:t>	… αλλά την γνώση και του γενικού και ειδικού λόγου επαγωγής</a:t>
            </a:r>
          </a:p>
          <a:p>
            <a:pPr algn="just"/>
            <a:endParaRPr lang="el-GR" sz="4900" b="1" dirty="0"/>
          </a:p>
          <a:p>
            <a:pPr algn="just"/>
            <a:r>
              <a:rPr lang="el-GR" sz="4900" b="1" dirty="0"/>
              <a:t>Πρακτική συμβουλή </a:t>
            </a:r>
            <a:r>
              <a:rPr lang="el-GR" sz="4900" dirty="0"/>
              <a:t>όταν μετά από πολλά έτη από τον θάνατο καλείται ο α΄ </a:t>
            </a:r>
            <a:r>
              <a:rPr lang="el-GR" sz="4900" dirty="0" err="1"/>
              <a:t>εξάδερφος</a:t>
            </a:r>
            <a:r>
              <a:rPr lang="el-GR" sz="4900" dirty="0"/>
              <a:t> από το αρμόδιο ΚΕ.Β.ΕΙΣ. 	</a:t>
            </a:r>
          </a:p>
          <a:p>
            <a:pPr algn="just"/>
            <a:r>
              <a:rPr lang="el-GR" sz="4900" b="1" dirty="0"/>
              <a:t>	</a:t>
            </a:r>
            <a:r>
              <a:rPr lang="el-GR" sz="4900" b="1" dirty="0">
                <a:solidFill>
                  <a:schemeClr val="accent2">
                    <a:lumMod val="75000"/>
                  </a:schemeClr>
                </a:solidFill>
              </a:rPr>
              <a:t>Δήλωση αποποίησης</a:t>
            </a:r>
          </a:p>
          <a:p>
            <a:pPr algn="just"/>
            <a:r>
              <a:rPr lang="el-GR" sz="4900" b="1" dirty="0">
                <a:solidFill>
                  <a:schemeClr val="accent2">
                    <a:lumMod val="75000"/>
                  </a:schemeClr>
                </a:solidFill>
              </a:rPr>
              <a:t>	</a:t>
            </a:r>
            <a:r>
              <a:rPr lang="el-GR" sz="4900" dirty="0">
                <a:solidFill>
                  <a:schemeClr val="accent2">
                    <a:lumMod val="75000"/>
                  </a:schemeClr>
                </a:solidFill>
              </a:rPr>
              <a:t>Επί αμφισβήτησης:</a:t>
            </a:r>
          </a:p>
          <a:p>
            <a:pPr algn="just"/>
            <a:r>
              <a:rPr lang="el-GR" sz="4900" dirty="0">
                <a:solidFill>
                  <a:schemeClr val="accent2">
                    <a:lumMod val="75000"/>
                  </a:schemeClr>
                </a:solidFill>
              </a:rPr>
              <a:t>		…Αναγνώριση του εμπροθέσμου της αποποίησης</a:t>
            </a:r>
          </a:p>
          <a:p>
            <a:pPr algn="just"/>
            <a:r>
              <a:rPr lang="el-GR" sz="4900" dirty="0">
                <a:solidFill>
                  <a:schemeClr val="accent2">
                    <a:lumMod val="75000"/>
                  </a:schemeClr>
                </a:solidFill>
              </a:rPr>
              <a:t>		Επικουρικά</a:t>
            </a:r>
          </a:p>
          <a:p>
            <a:pPr algn="just"/>
            <a:r>
              <a:rPr lang="el-GR" sz="4900" dirty="0">
                <a:solidFill>
                  <a:schemeClr val="accent2">
                    <a:lumMod val="75000"/>
                  </a:schemeClr>
                </a:solidFill>
              </a:rPr>
              <a:t>			… ακύρωση της πλασματικής αποδοχής</a:t>
            </a:r>
            <a:endParaRPr lang="el-GR" sz="4900" b="1" dirty="0"/>
          </a:p>
          <a:p>
            <a:pPr algn="just"/>
            <a:r>
              <a:rPr lang="el-GR" sz="4900" dirty="0"/>
              <a:t>	Έννομη συνέπεια: 	1855 § 5:  Η ακύρωση της αποδοχής ισχύει ως αποποίηση. Η ακύρωση της αποποίησης ισχύει ως αποδοχή.</a:t>
            </a:r>
          </a:p>
          <a:p>
            <a:pPr algn="just"/>
            <a:r>
              <a:rPr lang="el-GR" sz="4900" dirty="0"/>
              <a:t>	</a:t>
            </a:r>
            <a:r>
              <a:rPr lang="el-GR" sz="4900" dirty="0">
                <a:solidFill>
                  <a:schemeClr val="tx2">
                    <a:lumMod val="50000"/>
                    <a:lumOff val="50000"/>
                  </a:schemeClr>
                </a:solidFill>
              </a:rPr>
              <a:t>Πρόκειται για νέα θετική νέα διάταξη που πληροί υφιστάμενο νομοθετικό κενό</a:t>
            </a:r>
            <a:endParaRPr lang="el-GR" sz="4900" dirty="0"/>
          </a:p>
          <a:p>
            <a:pPr algn="just">
              <a:spcBef>
                <a:spcPts val="5800"/>
              </a:spcBef>
            </a:pPr>
            <a:endParaRPr lang="el-GR" sz="4900" dirty="0">
              <a:solidFill>
                <a:schemeClr val="accent2">
                  <a:lumMod val="75000"/>
                </a:schemeClr>
              </a:solidFill>
            </a:endParaRPr>
          </a:p>
          <a:p>
            <a:pPr algn="just"/>
            <a:endParaRPr lang="el-GR" dirty="0"/>
          </a:p>
        </p:txBody>
      </p:sp>
    </p:spTree>
    <p:extLst>
      <p:ext uri="{BB962C8B-B14F-4D97-AF65-F5344CB8AC3E}">
        <p14:creationId xmlns:p14="http://schemas.microsoft.com/office/powerpoint/2010/main" val="2203623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D27D0-CE8C-76B7-64EE-D777233C08B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EF3B1BB-94E1-00E6-2ADB-B33562F018B3}"/>
              </a:ext>
            </a:extLst>
          </p:cNvPr>
          <p:cNvSpPr>
            <a:spLocks noGrp="1"/>
          </p:cNvSpPr>
          <p:nvPr>
            <p:ph type="ctrTitle"/>
          </p:nvPr>
        </p:nvSpPr>
        <p:spPr>
          <a:xfrm>
            <a:off x="1524000" y="327546"/>
            <a:ext cx="9144000" cy="986099"/>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5">
                    <a:lumMod val="75000"/>
                  </a:schemeClr>
                </a:solidFill>
              </a:rPr>
              <a:t>ΑΠΟΠΟΙΗΣΗ ΑΝΗΛΙΚΟΥ</a:t>
            </a:r>
            <a:br>
              <a:rPr lang="el-GR" sz="28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5979815E-1374-DFDE-7BD5-14509FB38E81}"/>
              </a:ext>
            </a:extLst>
          </p:cNvPr>
          <p:cNvSpPr>
            <a:spLocks noGrp="1"/>
          </p:cNvSpPr>
          <p:nvPr>
            <p:ph type="subTitle" idx="1"/>
          </p:nvPr>
        </p:nvSpPr>
        <p:spPr>
          <a:xfrm>
            <a:off x="1330817" y="1520204"/>
            <a:ext cx="9899176" cy="3817591"/>
          </a:xfrm>
        </p:spPr>
        <p:txBody>
          <a:bodyPr/>
          <a:lstStyle/>
          <a:p>
            <a:pPr algn="just"/>
            <a:r>
              <a:rPr lang="el-GR" sz="2800" b="1" dirty="0">
                <a:solidFill>
                  <a:schemeClr val="accent2">
                    <a:lumMod val="75000"/>
                  </a:schemeClr>
                </a:solidFill>
              </a:rPr>
              <a:t>Καταργήθηκε η δυνατότητα αποποίησης του ανηλίκου μέχρι τα 19 έτη </a:t>
            </a:r>
            <a:r>
              <a:rPr lang="el-GR" sz="2800" dirty="0">
                <a:solidFill>
                  <a:schemeClr val="accent2">
                    <a:lumMod val="75000"/>
                  </a:schemeClr>
                </a:solidFill>
              </a:rPr>
              <a:t>(άλλοτε άρθρο 35 του ν. 4786/2021) </a:t>
            </a:r>
          </a:p>
          <a:p>
            <a:endParaRPr lang="el-GR" sz="2800" dirty="0">
              <a:solidFill>
                <a:schemeClr val="accent2">
                  <a:lumMod val="75000"/>
                </a:schemeClr>
              </a:solidFill>
            </a:endParaRPr>
          </a:p>
          <a:p>
            <a:endParaRPr lang="el-GR" sz="2800" dirty="0">
              <a:solidFill>
                <a:schemeClr val="accent2">
                  <a:lumMod val="75000"/>
                </a:schemeClr>
              </a:solidFill>
            </a:endParaRPr>
          </a:p>
          <a:p>
            <a:endParaRPr lang="el-GR" sz="2800" dirty="0">
              <a:solidFill>
                <a:schemeClr val="accent2">
                  <a:lumMod val="75000"/>
                </a:schemeClr>
              </a:solidFill>
            </a:endParaRPr>
          </a:p>
          <a:p>
            <a:pPr algn="just"/>
            <a:r>
              <a:rPr lang="el-GR" sz="2800" dirty="0">
                <a:solidFill>
                  <a:schemeClr val="tx2">
                    <a:lumMod val="75000"/>
                    <a:lumOff val="25000"/>
                  </a:schemeClr>
                </a:solidFill>
              </a:rPr>
              <a:t>Ο ανήλικος πρέπει να αποποιείται με άδεια δικαστηρίου στην προθεσμία που έχει ο κάθε κληρονόμος</a:t>
            </a:r>
          </a:p>
          <a:p>
            <a:pPr algn="just"/>
            <a:endParaRPr lang="el-GR" dirty="0"/>
          </a:p>
        </p:txBody>
      </p:sp>
    </p:spTree>
    <p:extLst>
      <p:ext uri="{BB962C8B-B14F-4D97-AF65-F5344CB8AC3E}">
        <p14:creationId xmlns:p14="http://schemas.microsoft.com/office/powerpoint/2010/main" val="792358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A19BF-5730-9DA0-43B9-67D9FC29232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32452030-E513-56BA-9EE3-152D86FDDDC6}"/>
              </a:ext>
            </a:extLst>
          </p:cNvPr>
          <p:cNvSpPr>
            <a:spLocks noGrp="1"/>
          </p:cNvSpPr>
          <p:nvPr>
            <p:ph type="ctrTitle"/>
          </p:nvPr>
        </p:nvSpPr>
        <p:spPr>
          <a:xfrm>
            <a:off x="1524000" y="327546"/>
            <a:ext cx="9144000" cy="1337481"/>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ΑΠΟΠΟΙΗΣΗ ΑΝΗΛΙΚΟΥ</a:t>
            </a:r>
            <a:br>
              <a:rPr lang="el-GR" sz="2800" dirty="0">
                <a:solidFill>
                  <a:schemeClr val="accent4">
                    <a:lumMod val="75000"/>
                  </a:schemeClr>
                </a:solidFill>
              </a:rPr>
            </a:br>
            <a:br>
              <a:rPr lang="el-GR" sz="20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81BD60DB-1E73-0FE3-F44C-18D1FBD598D9}"/>
              </a:ext>
            </a:extLst>
          </p:cNvPr>
          <p:cNvSpPr>
            <a:spLocks noGrp="1"/>
          </p:cNvSpPr>
          <p:nvPr>
            <p:ph type="subTitle" idx="1"/>
          </p:nvPr>
        </p:nvSpPr>
        <p:spPr>
          <a:xfrm>
            <a:off x="859809" y="1364777"/>
            <a:ext cx="10822675" cy="4885898"/>
          </a:xfrm>
        </p:spPr>
        <p:txBody>
          <a:bodyPr>
            <a:normAutofit/>
          </a:bodyPr>
          <a:lstStyle/>
          <a:p>
            <a:pPr algn="just"/>
            <a:r>
              <a:rPr lang="el-GR" b="1" dirty="0">
                <a:solidFill>
                  <a:schemeClr val="accent2">
                    <a:lumMod val="75000"/>
                  </a:schemeClr>
                </a:solidFill>
              </a:rPr>
              <a:t>Κοινή προθεσμία αποποίησης για όλους</a:t>
            </a:r>
          </a:p>
          <a:p>
            <a:pPr algn="just"/>
            <a:endParaRPr lang="el-GR" b="1" dirty="0">
              <a:solidFill>
                <a:schemeClr val="accent2">
                  <a:lumMod val="75000"/>
                </a:schemeClr>
              </a:solidFill>
            </a:endParaRPr>
          </a:p>
          <a:p>
            <a:pPr algn="just"/>
            <a:r>
              <a:rPr lang="el-GR" b="1" dirty="0">
                <a:solidFill>
                  <a:schemeClr val="accent2">
                    <a:lumMod val="75000"/>
                  </a:schemeClr>
                </a:solidFill>
              </a:rPr>
              <a:t>Η κατάργηση άρθρ. 35 ν. 4786/2021</a:t>
            </a:r>
          </a:p>
          <a:p>
            <a:pPr algn="just"/>
            <a:r>
              <a:rPr lang="el-GR" b="1" dirty="0">
                <a:solidFill>
                  <a:schemeClr val="accent2">
                    <a:lumMod val="75000"/>
                  </a:schemeClr>
                </a:solidFill>
              </a:rPr>
              <a:t>	</a:t>
            </a:r>
            <a:r>
              <a:rPr lang="el-GR" dirty="0">
                <a:solidFill>
                  <a:schemeClr val="accent2">
                    <a:lumMod val="75000"/>
                  </a:schemeClr>
                </a:solidFill>
              </a:rPr>
              <a:t>Ιστορία της </a:t>
            </a:r>
            <a:r>
              <a:rPr lang="el-GR" dirty="0" err="1">
                <a:solidFill>
                  <a:schemeClr val="accent2">
                    <a:lumMod val="75000"/>
                  </a:schemeClr>
                </a:solidFill>
              </a:rPr>
              <a:t>καταργηθείσας</a:t>
            </a:r>
            <a:r>
              <a:rPr lang="el-GR" dirty="0">
                <a:solidFill>
                  <a:schemeClr val="accent2">
                    <a:lumMod val="75000"/>
                  </a:schemeClr>
                </a:solidFill>
              </a:rPr>
              <a:t> ρύθμισης</a:t>
            </a:r>
          </a:p>
          <a:p>
            <a:pPr algn="just"/>
            <a:r>
              <a:rPr lang="el-GR" dirty="0">
                <a:solidFill>
                  <a:schemeClr val="accent2">
                    <a:lumMod val="75000"/>
                  </a:schemeClr>
                </a:solidFill>
              </a:rPr>
              <a:t>		Από μια ατυχή νομολογία του </a:t>
            </a:r>
            <a:r>
              <a:rPr lang="el-GR" dirty="0" err="1">
                <a:solidFill>
                  <a:schemeClr val="accent2">
                    <a:lumMod val="75000"/>
                  </a:schemeClr>
                </a:solidFill>
              </a:rPr>
              <a:t>ΣτΕ</a:t>
            </a:r>
            <a:r>
              <a:rPr lang="el-GR" dirty="0">
                <a:solidFill>
                  <a:schemeClr val="accent2">
                    <a:lumMod val="75000"/>
                  </a:schemeClr>
                </a:solidFill>
              </a:rPr>
              <a:t> σε μια διάταξη νόμου!</a:t>
            </a:r>
          </a:p>
          <a:p>
            <a:pPr algn="just"/>
            <a:endParaRPr lang="el-GR" b="1" dirty="0">
              <a:solidFill>
                <a:schemeClr val="accent2">
                  <a:lumMod val="75000"/>
                </a:schemeClr>
              </a:solidFill>
            </a:endParaRPr>
          </a:p>
          <a:p>
            <a:pPr algn="just"/>
            <a:r>
              <a:rPr lang="el-GR" b="1" dirty="0">
                <a:solidFill>
                  <a:schemeClr val="accent2">
                    <a:lumMod val="75000"/>
                  </a:schemeClr>
                </a:solidFill>
              </a:rPr>
              <a:t>Η κατάργηση μπορεί να ερμηνευτεί ως σαφής νομοθετική βούληση ότι η αποποίηση μέχρι τα 19 έτη είναι με βεβαιότητα εκπρόθεσμη</a:t>
            </a:r>
          </a:p>
          <a:p>
            <a:pPr algn="just"/>
            <a:r>
              <a:rPr lang="el-GR" b="1" dirty="0">
                <a:solidFill>
                  <a:schemeClr val="accent2">
                    <a:lumMod val="75000"/>
                  </a:schemeClr>
                </a:solidFill>
              </a:rPr>
              <a:t>	</a:t>
            </a:r>
            <a:r>
              <a:rPr lang="el-GR" dirty="0">
                <a:solidFill>
                  <a:schemeClr val="accent2">
                    <a:lumMod val="75000"/>
                  </a:schemeClr>
                </a:solidFill>
              </a:rPr>
              <a:t>Εντελώς διαφορετική η αίσθηση στην κοινωνία</a:t>
            </a:r>
          </a:p>
          <a:p>
            <a:pPr algn="just"/>
            <a:r>
              <a:rPr lang="el-GR" dirty="0">
                <a:solidFill>
                  <a:schemeClr val="accent2">
                    <a:lumMod val="75000"/>
                  </a:schemeClr>
                </a:solidFill>
              </a:rPr>
              <a:t>	Πρόσθετος λόγος πλάνης σε περίπτωση … ατυχήματος!</a:t>
            </a:r>
          </a:p>
          <a:p>
            <a:pPr algn="just"/>
            <a:endParaRPr lang="el-GR" b="1" dirty="0"/>
          </a:p>
        </p:txBody>
      </p:sp>
    </p:spTree>
    <p:extLst>
      <p:ext uri="{BB962C8B-B14F-4D97-AF65-F5344CB8AC3E}">
        <p14:creationId xmlns:p14="http://schemas.microsoft.com/office/powerpoint/2010/main" val="1011955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5C6DA-3A1A-270B-9703-A1D36382A200}"/>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3D7FE9C-670D-49AA-EA3A-E308D4736390}"/>
              </a:ext>
            </a:extLst>
          </p:cNvPr>
          <p:cNvSpPr>
            <a:spLocks noGrp="1"/>
          </p:cNvSpPr>
          <p:nvPr>
            <p:ph type="ctrTitle"/>
          </p:nvPr>
        </p:nvSpPr>
        <p:spPr>
          <a:xfrm>
            <a:off x="1524000" y="327546"/>
            <a:ext cx="9144000" cy="1337481"/>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ΑΠΟΠΟΙΗΣΗ ΑΝΗΛΙΚΟΥ</a:t>
            </a:r>
            <a:br>
              <a:rPr lang="el-GR" sz="2800" dirty="0">
                <a:solidFill>
                  <a:schemeClr val="accent4">
                    <a:lumMod val="75000"/>
                  </a:schemeClr>
                </a:solidFill>
              </a:rPr>
            </a:br>
            <a:br>
              <a:rPr lang="el-GR" sz="20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4CE268F6-0A9D-29A4-BB37-C01D51CB44CD}"/>
              </a:ext>
            </a:extLst>
          </p:cNvPr>
          <p:cNvSpPr>
            <a:spLocks noGrp="1"/>
          </p:cNvSpPr>
          <p:nvPr>
            <p:ph type="subTitle" idx="1"/>
          </p:nvPr>
        </p:nvSpPr>
        <p:spPr>
          <a:xfrm>
            <a:off x="859809" y="1364777"/>
            <a:ext cx="10822675" cy="4885898"/>
          </a:xfrm>
        </p:spPr>
        <p:txBody>
          <a:bodyPr>
            <a:normAutofit/>
          </a:bodyPr>
          <a:lstStyle/>
          <a:p>
            <a:pPr algn="just"/>
            <a:r>
              <a:rPr lang="el-GR" dirty="0">
                <a:solidFill>
                  <a:schemeClr val="accent2">
                    <a:lumMod val="75000"/>
                  </a:schemeClr>
                </a:solidFill>
              </a:rPr>
              <a:t>Κοινή προθεσμία αποποίησης (πως συνάγεται νομοθετικά):</a:t>
            </a:r>
          </a:p>
          <a:p>
            <a:pPr algn="just"/>
            <a:endParaRPr lang="el-GR" dirty="0">
              <a:solidFill>
                <a:schemeClr val="accent2">
                  <a:lumMod val="75000"/>
                </a:schemeClr>
              </a:solidFill>
            </a:endParaRPr>
          </a:p>
          <a:p>
            <a:pPr algn="just"/>
            <a:r>
              <a:rPr lang="el-GR" dirty="0">
                <a:solidFill>
                  <a:schemeClr val="tx2">
                    <a:lumMod val="75000"/>
                    <a:lumOff val="25000"/>
                  </a:schemeClr>
                </a:solidFill>
              </a:rPr>
              <a:t>ΑΚ 279: </a:t>
            </a:r>
            <a:r>
              <a:rPr lang="el-GR" dirty="0">
                <a:solidFill>
                  <a:schemeClr val="accent2">
                    <a:lumMod val="75000"/>
                  </a:schemeClr>
                </a:solidFill>
              </a:rPr>
              <a:t>Στις αποσβεστικές προθεσμίες εφαρμόζονται αναλογικά οι διατάξεις για την παραγραφή</a:t>
            </a:r>
          </a:p>
          <a:p>
            <a:pPr algn="just"/>
            <a:endParaRPr lang="el-GR" dirty="0">
              <a:solidFill>
                <a:schemeClr val="accent2">
                  <a:lumMod val="75000"/>
                </a:schemeClr>
              </a:solidFill>
            </a:endParaRPr>
          </a:p>
          <a:p>
            <a:pPr algn="just"/>
            <a:r>
              <a:rPr lang="el-GR" dirty="0">
                <a:solidFill>
                  <a:schemeClr val="tx2">
                    <a:lumMod val="75000"/>
                    <a:lumOff val="25000"/>
                  </a:schemeClr>
                </a:solidFill>
              </a:rPr>
              <a:t>ΑΚ 258:</a:t>
            </a:r>
            <a:r>
              <a:rPr lang="el-GR" dirty="0">
                <a:solidFill>
                  <a:schemeClr val="accent2">
                    <a:lumMod val="75000"/>
                  </a:schemeClr>
                </a:solidFill>
              </a:rPr>
              <a:t> Παραγραφή κατά ανικάνων. Η παραγραφή τρέχει και σε βάρος προσώπων που είναι ανίκανα ή έχουν περιορισμένη ικανότητα για δικαιοπραξία</a:t>
            </a:r>
          </a:p>
        </p:txBody>
      </p:sp>
    </p:spTree>
    <p:extLst>
      <p:ext uri="{BB962C8B-B14F-4D97-AF65-F5344CB8AC3E}">
        <p14:creationId xmlns:p14="http://schemas.microsoft.com/office/powerpoint/2010/main" val="1592485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CF579-8870-CB34-C662-BDCC6F8B325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CFD8498-1722-1DCB-3BE5-0D8E3B1A7DF4}"/>
              </a:ext>
            </a:extLst>
          </p:cNvPr>
          <p:cNvSpPr>
            <a:spLocks noGrp="1"/>
          </p:cNvSpPr>
          <p:nvPr>
            <p:ph type="ctrTitle"/>
          </p:nvPr>
        </p:nvSpPr>
        <p:spPr>
          <a:xfrm>
            <a:off x="1524000" y="327546"/>
            <a:ext cx="9144000" cy="1337481"/>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ΑΠΟΠΟΙΗΣΗ ΑΝΗΛΙΚΟΥ</a:t>
            </a:r>
            <a:br>
              <a:rPr lang="el-GR" sz="2800" dirty="0">
                <a:solidFill>
                  <a:schemeClr val="accent4">
                    <a:lumMod val="75000"/>
                  </a:schemeClr>
                </a:solidFill>
              </a:rPr>
            </a:br>
            <a:br>
              <a:rPr lang="el-GR" sz="20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8E5952FF-C6F7-8B96-59CF-44B2D93A0803}"/>
              </a:ext>
            </a:extLst>
          </p:cNvPr>
          <p:cNvSpPr>
            <a:spLocks noGrp="1"/>
          </p:cNvSpPr>
          <p:nvPr>
            <p:ph type="subTitle" idx="1"/>
          </p:nvPr>
        </p:nvSpPr>
        <p:spPr>
          <a:xfrm>
            <a:off x="859809" y="1364777"/>
            <a:ext cx="10822675" cy="4885898"/>
          </a:xfrm>
        </p:spPr>
        <p:txBody>
          <a:bodyPr>
            <a:normAutofit/>
          </a:bodyPr>
          <a:lstStyle/>
          <a:p>
            <a:pPr algn="just"/>
            <a:r>
              <a:rPr lang="el-GR" dirty="0">
                <a:solidFill>
                  <a:schemeClr val="accent2">
                    <a:lumMod val="75000"/>
                  </a:schemeClr>
                </a:solidFill>
              </a:rPr>
              <a:t>Συσχέτιση με την νομική θέση του Δημοσίου:</a:t>
            </a:r>
          </a:p>
          <a:p>
            <a:pPr algn="just"/>
            <a:endParaRPr lang="el-GR" dirty="0">
              <a:solidFill>
                <a:schemeClr val="accent2">
                  <a:lumMod val="75000"/>
                </a:schemeClr>
              </a:solidFill>
            </a:endParaRPr>
          </a:p>
          <a:p>
            <a:pPr algn="just"/>
            <a:r>
              <a:rPr lang="el-GR" dirty="0">
                <a:solidFill>
                  <a:schemeClr val="accent2">
                    <a:lumMod val="75000"/>
                  </a:schemeClr>
                </a:solidFill>
              </a:rPr>
              <a:t>Στο </a:t>
            </a:r>
            <a:r>
              <a:rPr lang="el-GR" u="sng" dirty="0">
                <a:solidFill>
                  <a:schemeClr val="accent2">
                    <a:lumMod val="75000"/>
                  </a:schemeClr>
                </a:solidFill>
              </a:rPr>
              <a:t>παλαιό καθεστώς</a:t>
            </a:r>
            <a:r>
              <a:rPr lang="el-GR" dirty="0">
                <a:solidFill>
                  <a:schemeClr val="accent2">
                    <a:lumMod val="75000"/>
                  </a:schemeClr>
                </a:solidFill>
              </a:rPr>
              <a:t> (118 </a:t>
            </a:r>
            <a:r>
              <a:rPr lang="el-GR" dirty="0" err="1">
                <a:solidFill>
                  <a:schemeClr val="accent2">
                    <a:lumMod val="75000"/>
                  </a:schemeClr>
                </a:solidFill>
              </a:rPr>
              <a:t>ΕινΝΑΚ</a:t>
            </a:r>
            <a:r>
              <a:rPr lang="el-GR" dirty="0">
                <a:solidFill>
                  <a:schemeClr val="accent2">
                    <a:lumMod val="75000"/>
                  </a:schemeClr>
                </a:solidFill>
              </a:rPr>
              <a:t>): Ευθύνη εξ απογραφής</a:t>
            </a:r>
          </a:p>
          <a:p>
            <a:pPr algn="just"/>
            <a:r>
              <a:rPr lang="el-GR" dirty="0">
                <a:solidFill>
                  <a:schemeClr val="accent2">
                    <a:lumMod val="75000"/>
                  </a:schemeClr>
                </a:solidFill>
              </a:rPr>
              <a:t>						… χωρίς υποχρέωση απογραφής</a:t>
            </a:r>
          </a:p>
          <a:p>
            <a:pPr algn="just"/>
            <a:endParaRPr lang="el-GR" dirty="0">
              <a:solidFill>
                <a:schemeClr val="accent2">
                  <a:lumMod val="75000"/>
                </a:schemeClr>
              </a:solidFill>
            </a:endParaRPr>
          </a:p>
          <a:p>
            <a:pPr algn="just"/>
            <a:endParaRPr lang="el-GR" dirty="0">
              <a:solidFill>
                <a:schemeClr val="accent2">
                  <a:lumMod val="75000"/>
                </a:schemeClr>
              </a:solidFill>
            </a:endParaRPr>
          </a:p>
          <a:p>
            <a:pPr algn="just"/>
            <a:r>
              <a:rPr lang="el-GR" dirty="0">
                <a:solidFill>
                  <a:schemeClr val="accent2">
                    <a:lumMod val="75000"/>
                  </a:schemeClr>
                </a:solidFill>
              </a:rPr>
              <a:t>Νέο καθεστώς: 	Μη ευθύνη του Δημοσίου για τα κληρονομικά χρέη;</a:t>
            </a:r>
          </a:p>
          <a:p>
            <a:pPr algn="just"/>
            <a:r>
              <a:rPr lang="el-GR" dirty="0">
                <a:solidFill>
                  <a:schemeClr val="accent2">
                    <a:lumMod val="75000"/>
                  </a:schemeClr>
                </a:solidFill>
              </a:rPr>
              <a:t>			Γιατί να υπάρχει διαφοροποίηση;</a:t>
            </a:r>
          </a:p>
        </p:txBody>
      </p:sp>
    </p:spTree>
    <p:extLst>
      <p:ext uri="{BB962C8B-B14F-4D97-AF65-F5344CB8AC3E}">
        <p14:creationId xmlns:p14="http://schemas.microsoft.com/office/powerpoint/2010/main" val="4203134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872F9-FA97-5684-DD2E-3C8497B6CE3C}"/>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5D095DA5-A76F-826C-D7B4-EB5389CBC2F5}"/>
              </a:ext>
            </a:extLst>
          </p:cNvPr>
          <p:cNvSpPr>
            <a:spLocks noGrp="1"/>
          </p:cNvSpPr>
          <p:nvPr>
            <p:ph type="ctrTitle"/>
          </p:nvPr>
        </p:nvSpPr>
        <p:spPr>
          <a:xfrm>
            <a:off x="1524000" y="399246"/>
            <a:ext cx="9144000" cy="94015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 με το ευεργέτημα της ΑΠΟΓΡΑΦΗΣ</a:t>
            </a:r>
            <a:br>
              <a:rPr lang="el-GR" sz="28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537DA58B-7958-98BC-5B8A-11688CF1194D}"/>
              </a:ext>
            </a:extLst>
          </p:cNvPr>
          <p:cNvSpPr>
            <a:spLocks noGrp="1"/>
          </p:cNvSpPr>
          <p:nvPr>
            <p:ph type="subTitle" idx="1"/>
          </p:nvPr>
        </p:nvSpPr>
        <p:spPr>
          <a:xfrm>
            <a:off x="1451020" y="1339404"/>
            <a:ext cx="9144000" cy="4800139"/>
          </a:xfrm>
        </p:spPr>
        <p:txBody>
          <a:bodyPr>
            <a:normAutofit fontScale="92500" lnSpcReduction="10000"/>
          </a:bodyPr>
          <a:lstStyle/>
          <a:p>
            <a:pPr algn="just"/>
            <a:r>
              <a:rPr lang="el-GR" sz="3200" b="1" dirty="0">
                <a:solidFill>
                  <a:schemeClr val="accent2">
                    <a:lumMod val="75000"/>
                  </a:schemeClr>
                </a:solidFill>
              </a:rPr>
              <a:t>Καταργήθηκε η αποδοχή με απογραφή </a:t>
            </a:r>
          </a:p>
          <a:p>
            <a:pPr algn="just"/>
            <a:endParaRPr lang="el-GR" sz="3200" b="1" dirty="0">
              <a:solidFill>
                <a:schemeClr val="accent2">
                  <a:lumMod val="75000"/>
                </a:schemeClr>
              </a:solidFill>
            </a:endParaRPr>
          </a:p>
          <a:p>
            <a:pPr algn="just"/>
            <a:r>
              <a:rPr lang="el-GR" dirty="0">
                <a:solidFill>
                  <a:schemeClr val="accent2">
                    <a:lumMod val="75000"/>
                  </a:schemeClr>
                </a:solidFill>
              </a:rPr>
              <a:t>Δεν επικράτησε στην πράξη διότι:</a:t>
            </a:r>
          </a:p>
          <a:p>
            <a:pPr algn="just"/>
            <a:r>
              <a:rPr lang="el-GR" dirty="0">
                <a:solidFill>
                  <a:schemeClr val="tx2">
                    <a:lumMod val="50000"/>
                    <a:lumOff val="50000"/>
                  </a:schemeClr>
                </a:solidFill>
              </a:rPr>
              <a:t>	</a:t>
            </a:r>
            <a:r>
              <a:rPr lang="el-GR" dirty="0">
                <a:solidFill>
                  <a:schemeClr val="accent3">
                    <a:lumMod val="75000"/>
                  </a:schemeClr>
                </a:solidFill>
              </a:rPr>
              <a:t>Ήταν πολύπλοκος θεσμός σε σχέση με την αποποίηση</a:t>
            </a:r>
          </a:p>
          <a:p>
            <a:pPr algn="just"/>
            <a:r>
              <a:rPr lang="el-GR" dirty="0">
                <a:solidFill>
                  <a:schemeClr val="tx2">
                    <a:lumMod val="50000"/>
                    <a:lumOff val="50000"/>
                  </a:schemeClr>
                </a:solidFill>
              </a:rPr>
              <a:t>		</a:t>
            </a:r>
            <a:r>
              <a:rPr lang="el-GR" dirty="0">
                <a:solidFill>
                  <a:schemeClr val="accent5">
                    <a:lumMod val="75000"/>
                  </a:schemeClr>
                </a:solidFill>
              </a:rPr>
              <a:t>Για την αποποίηση:</a:t>
            </a:r>
          </a:p>
          <a:p>
            <a:pPr algn="just"/>
            <a:r>
              <a:rPr lang="el-GR" dirty="0">
                <a:solidFill>
                  <a:schemeClr val="accent5">
                    <a:lumMod val="75000"/>
                  </a:schemeClr>
                </a:solidFill>
              </a:rPr>
              <a:t>			…αρκούσε μια απλή δήλωση στο γραμματέα</a:t>
            </a:r>
          </a:p>
          <a:p>
            <a:pPr algn="just"/>
            <a:r>
              <a:rPr lang="el-GR" dirty="0">
                <a:solidFill>
                  <a:schemeClr val="tx2">
                    <a:lumMod val="50000"/>
                    <a:lumOff val="50000"/>
                  </a:schemeClr>
                </a:solidFill>
              </a:rPr>
              <a:t>		Για την αποδοχή με απογραφή</a:t>
            </a:r>
          </a:p>
          <a:p>
            <a:pPr algn="just"/>
            <a:r>
              <a:rPr lang="el-GR" dirty="0">
                <a:solidFill>
                  <a:schemeClr val="tx2">
                    <a:lumMod val="50000"/>
                    <a:lumOff val="50000"/>
                  </a:schemeClr>
                </a:solidFill>
              </a:rPr>
              <a:t>			… έπρεπε να γίνει δικαστήριο για να οριστεί </a:t>
            </a:r>
            <a:r>
              <a:rPr lang="el-GR" dirty="0" err="1">
                <a:solidFill>
                  <a:schemeClr val="tx2">
                    <a:lumMod val="50000"/>
                    <a:lumOff val="50000"/>
                  </a:schemeClr>
                </a:solidFill>
              </a:rPr>
              <a:t>στυμβολαιογράφος</a:t>
            </a:r>
            <a:endParaRPr lang="el-GR" dirty="0">
              <a:solidFill>
                <a:schemeClr val="tx2">
                  <a:lumMod val="50000"/>
                  <a:lumOff val="50000"/>
                </a:schemeClr>
              </a:solidFill>
            </a:endParaRPr>
          </a:p>
          <a:p>
            <a:pPr algn="just"/>
            <a:r>
              <a:rPr lang="el-GR" dirty="0">
                <a:solidFill>
                  <a:schemeClr val="tx2">
                    <a:lumMod val="50000"/>
                    <a:lumOff val="50000"/>
                  </a:schemeClr>
                </a:solidFill>
              </a:rPr>
              <a:t>			… έπρεπε να συνταχθεί απογραφή</a:t>
            </a:r>
          </a:p>
          <a:p>
            <a:pPr algn="just"/>
            <a:r>
              <a:rPr lang="el-GR" dirty="0">
                <a:solidFill>
                  <a:schemeClr val="tx2">
                    <a:lumMod val="50000"/>
                    <a:lumOff val="50000"/>
                  </a:schemeClr>
                </a:solidFill>
              </a:rPr>
              <a:t>			… Υπήρχαν πολύ λόγοι έκπτωσης από το ευεργέτημα</a:t>
            </a:r>
          </a:p>
          <a:p>
            <a:pPr algn="just"/>
            <a:endParaRPr lang="el-GR" dirty="0">
              <a:solidFill>
                <a:schemeClr val="tx2">
                  <a:lumMod val="50000"/>
                  <a:lumOff val="50000"/>
                </a:schemeClr>
              </a:solidFill>
            </a:endParaRPr>
          </a:p>
        </p:txBody>
      </p:sp>
    </p:spTree>
    <p:extLst>
      <p:ext uri="{BB962C8B-B14F-4D97-AF65-F5344CB8AC3E}">
        <p14:creationId xmlns:p14="http://schemas.microsoft.com/office/powerpoint/2010/main" val="2808003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6C5CA-C606-C689-9C0F-FEC45867BE4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96F0949-C8A9-8CDD-1EF5-72F8CFFB1B3F}"/>
              </a:ext>
            </a:extLst>
          </p:cNvPr>
          <p:cNvSpPr>
            <a:spLocks noGrp="1"/>
          </p:cNvSpPr>
          <p:nvPr>
            <p:ph type="ctrTitle"/>
          </p:nvPr>
        </p:nvSpPr>
        <p:spPr>
          <a:xfrm>
            <a:off x="1524000" y="399246"/>
            <a:ext cx="9144000" cy="94015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 με το ευεργέτημα της ΑΠΟΓΡΑΦΗΣ</a:t>
            </a:r>
            <a:br>
              <a:rPr lang="el-GR" sz="28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4BA2B7F8-D688-887D-07EC-8CEA6465B7DF}"/>
              </a:ext>
            </a:extLst>
          </p:cNvPr>
          <p:cNvSpPr>
            <a:spLocks noGrp="1"/>
          </p:cNvSpPr>
          <p:nvPr>
            <p:ph type="subTitle" idx="1"/>
          </p:nvPr>
        </p:nvSpPr>
        <p:spPr>
          <a:xfrm>
            <a:off x="1451020" y="1339404"/>
            <a:ext cx="9144000" cy="4800139"/>
          </a:xfrm>
        </p:spPr>
        <p:txBody>
          <a:bodyPr>
            <a:normAutofit fontScale="92500" lnSpcReduction="20000"/>
          </a:bodyPr>
          <a:lstStyle/>
          <a:p>
            <a:pPr algn="just"/>
            <a:r>
              <a:rPr lang="el-GR" sz="3200" dirty="0">
                <a:solidFill>
                  <a:schemeClr val="accent2">
                    <a:lumMod val="75000"/>
                  </a:schemeClr>
                </a:solidFill>
              </a:rPr>
              <a:t>Ο νομοθέτης την θεωρούσε ως βασικό θεσμό προστασίας από την κληρονομία με χρέη</a:t>
            </a:r>
          </a:p>
          <a:p>
            <a:pPr algn="just"/>
            <a:r>
              <a:rPr lang="el-GR" sz="3200" dirty="0">
                <a:solidFill>
                  <a:schemeClr val="accent2">
                    <a:lumMod val="75000"/>
                  </a:schemeClr>
                </a:solidFill>
              </a:rPr>
              <a:t>	Επερχόταν εκ του νόμου για:</a:t>
            </a:r>
          </a:p>
          <a:p>
            <a:pPr algn="just"/>
            <a:r>
              <a:rPr lang="el-GR" sz="3200" dirty="0">
                <a:solidFill>
                  <a:schemeClr val="accent2">
                    <a:lumMod val="75000"/>
                  </a:schemeClr>
                </a:solidFill>
              </a:rPr>
              <a:t>		…Ανηλίκους</a:t>
            </a:r>
          </a:p>
          <a:p>
            <a:pPr algn="just"/>
            <a:r>
              <a:rPr lang="el-GR" sz="3200" dirty="0">
                <a:solidFill>
                  <a:schemeClr val="accent2">
                    <a:lumMod val="75000"/>
                  </a:schemeClr>
                </a:solidFill>
              </a:rPr>
              <a:t>		… Δημόσιο</a:t>
            </a:r>
          </a:p>
          <a:p>
            <a:pPr algn="just"/>
            <a:endParaRPr lang="el-GR" sz="3200" dirty="0">
              <a:solidFill>
                <a:schemeClr val="accent2">
                  <a:lumMod val="75000"/>
                </a:schemeClr>
              </a:solidFill>
            </a:endParaRPr>
          </a:p>
          <a:p>
            <a:pPr algn="just"/>
            <a:r>
              <a:rPr lang="el-GR" sz="3200" dirty="0">
                <a:solidFill>
                  <a:schemeClr val="accent2">
                    <a:lumMod val="75000"/>
                  </a:schemeClr>
                </a:solidFill>
              </a:rPr>
              <a:t>Περιείχε μια σημαντική έννομη συνέπεια:</a:t>
            </a:r>
          </a:p>
          <a:p>
            <a:pPr algn="just"/>
            <a:r>
              <a:rPr lang="el-GR" sz="3200" dirty="0">
                <a:solidFill>
                  <a:schemeClr val="accent2">
                    <a:lumMod val="75000"/>
                  </a:schemeClr>
                </a:solidFill>
              </a:rPr>
              <a:t>	Τον διαχωρισμό της ατομικής περιουσίας από την κληρονομία </a:t>
            </a:r>
          </a:p>
          <a:p>
            <a:pPr algn="just"/>
            <a:r>
              <a:rPr lang="el-GR" sz="3200" dirty="0">
                <a:solidFill>
                  <a:schemeClr val="accent2">
                    <a:lumMod val="75000"/>
                  </a:schemeClr>
                </a:solidFill>
              </a:rPr>
              <a:t>		… αυτή δεν αναπληρώνεται με το νέο δίκαιο</a:t>
            </a:r>
          </a:p>
          <a:p>
            <a:pPr algn="just"/>
            <a:endParaRPr lang="el-GR" sz="3200" dirty="0">
              <a:solidFill>
                <a:schemeClr val="accent2">
                  <a:lumMod val="75000"/>
                </a:schemeClr>
              </a:solidFill>
            </a:endParaRPr>
          </a:p>
          <a:p>
            <a:pPr algn="just"/>
            <a:endParaRPr lang="el-GR" dirty="0">
              <a:solidFill>
                <a:schemeClr val="tx2">
                  <a:lumMod val="50000"/>
                  <a:lumOff val="50000"/>
                </a:schemeClr>
              </a:solidFill>
            </a:endParaRPr>
          </a:p>
        </p:txBody>
      </p:sp>
    </p:spTree>
    <p:extLst>
      <p:ext uri="{BB962C8B-B14F-4D97-AF65-F5344CB8AC3E}">
        <p14:creationId xmlns:p14="http://schemas.microsoft.com/office/powerpoint/2010/main" val="3913886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C586C-DF67-EFF5-E433-BBFA204974E4}"/>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0A73924-C173-5D05-8DCE-E690EFAA903E}"/>
              </a:ext>
            </a:extLst>
          </p:cNvPr>
          <p:cNvSpPr>
            <a:spLocks noGrp="1"/>
          </p:cNvSpPr>
          <p:nvPr>
            <p:ph type="ctrTitle"/>
          </p:nvPr>
        </p:nvSpPr>
        <p:spPr>
          <a:xfrm>
            <a:off x="1524000" y="399246"/>
            <a:ext cx="9144000" cy="940158"/>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 με το ευεργέτημα της ΑΠΟΓΡΑΦΗΣ</a:t>
            </a:r>
            <a:br>
              <a:rPr lang="el-GR" sz="28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AE9E08DB-90A9-D402-D388-7D2E0E76A49B}"/>
              </a:ext>
            </a:extLst>
          </p:cNvPr>
          <p:cNvSpPr>
            <a:spLocks noGrp="1"/>
          </p:cNvSpPr>
          <p:nvPr>
            <p:ph type="subTitle" idx="1"/>
          </p:nvPr>
        </p:nvSpPr>
        <p:spPr>
          <a:xfrm>
            <a:off x="1451020" y="1339404"/>
            <a:ext cx="9144000" cy="4800139"/>
          </a:xfrm>
        </p:spPr>
        <p:txBody>
          <a:bodyPr>
            <a:normAutofit fontScale="92500" lnSpcReduction="20000"/>
          </a:bodyPr>
          <a:lstStyle/>
          <a:p>
            <a:pPr algn="just"/>
            <a:r>
              <a:rPr lang="el-GR" sz="3200" u="sng" dirty="0">
                <a:solidFill>
                  <a:schemeClr val="accent2">
                    <a:lumMod val="75000"/>
                  </a:schemeClr>
                </a:solidFill>
              </a:rPr>
              <a:t>Προσωπική άποψη:</a:t>
            </a:r>
            <a:r>
              <a:rPr lang="el-GR" sz="3200" dirty="0">
                <a:solidFill>
                  <a:schemeClr val="accent2">
                    <a:lumMod val="75000"/>
                  </a:schemeClr>
                </a:solidFill>
              </a:rPr>
              <a:t> Ήταν </a:t>
            </a:r>
            <a:r>
              <a:rPr lang="el-GR" sz="3200" dirty="0" err="1">
                <a:solidFill>
                  <a:schemeClr val="accent2">
                    <a:lumMod val="75000"/>
                  </a:schemeClr>
                </a:solidFill>
              </a:rPr>
              <a:t>δικαιοπολιτική</a:t>
            </a:r>
            <a:r>
              <a:rPr lang="el-GR" sz="3200" dirty="0">
                <a:solidFill>
                  <a:schemeClr val="accent2">
                    <a:lumMod val="75000"/>
                  </a:schemeClr>
                </a:solidFill>
              </a:rPr>
              <a:t> αστοχία η κατάργηση το θεσμού</a:t>
            </a:r>
          </a:p>
          <a:p>
            <a:pPr algn="just"/>
            <a:endParaRPr lang="el-GR" sz="3200" dirty="0">
              <a:solidFill>
                <a:schemeClr val="accent2">
                  <a:lumMod val="75000"/>
                </a:schemeClr>
              </a:solidFill>
            </a:endParaRPr>
          </a:p>
          <a:p>
            <a:pPr algn="just"/>
            <a:r>
              <a:rPr lang="el-GR" sz="3200" dirty="0">
                <a:solidFill>
                  <a:schemeClr val="accent2">
                    <a:lumMod val="75000"/>
                  </a:schemeClr>
                </a:solidFill>
              </a:rPr>
              <a:t>Θα μπορούσε να αναβαθμιστεί, όπως αναβαθμίστηκε η δικαστική εκκαθάριση</a:t>
            </a:r>
          </a:p>
          <a:p>
            <a:pPr algn="just"/>
            <a:endParaRPr lang="el-GR" sz="3200" dirty="0">
              <a:solidFill>
                <a:schemeClr val="accent2">
                  <a:lumMod val="75000"/>
                </a:schemeClr>
              </a:solidFill>
            </a:endParaRPr>
          </a:p>
          <a:p>
            <a:pPr algn="just"/>
            <a:r>
              <a:rPr lang="el-GR" sz="3200" dirty="0">
                <a:solidFill>
                  <a:schemeClr val="accent2">
                    <a:lumMod val="75000"/>
                  </a:schemeClr>
                </a:solidFill>
              </a:rPr>
              <a:t>Περιείχε μια σημαντική έννομη συνέπεια:</a:t>
            </a:r>
          </a:p>
          <a:p>
            <a:pPr algn="just"/>
            <a:r>
              <a:rPr lang="el-GR" sz="3200" dirty="0">
                <a:solidFill>
                  <a:schemeClr val="accent2">
                    <a:lumMod val="75000"/>
                  </a:schemeClr>
                </a:solidFill>
              </a:rPr>
              <a:t>	Τον διαχωρισμό της ατομικής περιουσίας από την κληρονομία </a:t>
            </a:r>
          </a:p>
          <a:p>
            <a:pPr algn="just"/>
            <a:r>
              <a:rPr lang="el-GR" sz="3200" dirty="0">
                <a:solidFill>
                  <a:schemeClr val="accent2">
                    <a:lumMod val="75000"/>
                  </a:schemeClr>
                </a:solidFill>
              </a:rPr>
              <a:t>		… αυτή δεν αναπληρώνεται με το νέο δίκαιο</a:t>
            </a:r>
          </a:p>
          <a:p>
            <a:pPr algn="just"/>
            <a:endParaRPr lang="el-GR" sz="3200" dirty="0">
              <a:solidFill>
                <a:schemeClr val="accent2">
                  <a:lumMod val="75000"/>
                </a:schemeClr>
              </a:solidFill>
            </a:endParaRPr>
          </a:p>
          <a:p>
            <a:pPr algn="just"/>
            <a:endParaRPr lang="el-GR" dirty="0">
              <a:solidFill>
                <a:schemeClr val="tx2">
                  <a:lumMod val="50000"/>
                  <a:lumOff val="50000"/>
                </a:schemeClr>
              </a:solidFill>
            </a:endParaRPr>
          </a:p>
        </p:txBody>
      </p:sp>
    </p:spTree>
    <p:extLst>
      <p:ext uri="{BB962C8B-B14F-4D97-AF65-F5344CB8AC3E}">
        <p14:creationId xmlns:p14="http://schemas.microsoft.com/office/powerpoint/2010/main" val="1405264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52322-0C39-6DCD-9A4E-7121768C84D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24E300EA-AE2E-9312-CA3E-7A80339B1F5E}"/>
              </a:ext>
            </a:extLst>
          </p:cNvPr>
          <p:cNvSpPr>
            <a:spLocks noGrp="1"/>
          </p:cNvSpPr>
          <p:nvPr>
            <p:ph type="ctrTitle"/>
          </p:nvPr>
        </p:nvSpPr>
        <p:spPr>
          <a:xfrm>
            <a:off x="1524000" y="327546"/>
            <a:ext cx="9144000" cy="1337481"/>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 με ΑΠΟΓΡΑΦΗ</a:t>
            </a:r>
            <a:br>
              <a:rPr lang="el-GR" sz="2800" dirty="0">
                <a:solidFill>
                  <a:schemeClr val="accent4">
                    <a:lumMod val="75000"/>
                  </a:schemeClr>
                </a:solidFill>
              </a:rPr>
            </a:br>
            <a:br>
              <a:rPr lang="el-GR" sz="20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64A64A6B-55BE-CBF9-A913-D61D630501F2}"/>
              </a:ext>
            </a:extLst>
          </p:cNvPr>
          <p:cNvSpPr>
            <a:spLocks noGrp="1"/>
          </p:cNvSpPr>
          <p:nvPr>
            <p:ph type="subTitle" idx="1"/>
          </p:nvPr>
        </p:nvSpPr>
        <p:spPr>
          <a:xfrm>
            <a:off x="859809" y="1364777"/>
            <a:ext cx="10822675" cy="4885898"/>
          </a:xfrm>
        </p:spPr>
        <p:txBody>
          <a:bodyPr>
            <a:normAutofit fontScale="92500"/>
          </a:bodyPr>
          <a:lstStyle/>
          <a:p>
            <a:pPr algn="just"/>
            <a:endParaRPr lang="el-GR" b="1" dirty="0"/>
          </a:p>
          <a:p>
            <a:pPr algn="just"/>
            <a:r>
              <a:rPr lang="el-GR" b="1" dirty="0"/>
              <a:t>Διατηρήθηκε για μεταβατικό στάδιο έξι μηνών από την δημοσίευση του νόμου </a:t>
            </a:r>
            <a:r>
              <a:rPr lang="el-GR" dirty="0"/>
              <a:t>(22 Μαΐου 2026)</a:t>
            </a:r>
          </a:p>
          <a:p>
            <a:endParaRPr lang="el-GR" b="1" dirty="0"/>
          </a:p>
          <a:p>
            <a:r>
              <a:rPr lang="el-GR" dirty="0"/>
              <a:t>Άρθρο 33. Μεταβατικές διατάξεις</a:t>
            </a:r>
          </a:p>
          <a:p>
            <a:pPr algn="just"/>
            <a:r>
              <a:rPr lang="el-GR" dirty="0"/>
              <a:t>§ 8. Κληρονόμος προσώπου, το οποίο έχει αποβιώσει μέχρι τη δημοσίευση του παρόντος, και δεν είχε δηλώσει εμπρόθεσμα κατά το άρθρο 1902 του Αστικού Κώδικα ότι αποδέχεται την κληρονομία με το ευεργέτημα της απογραφής, μπορεί, μέσα σε έξι (6) μήνες από τη δημοσίευση του παρόντος, να ζητήσει κατά το άρθρο 838 του Κώδικα Πολιτικής Δικονομίας τον διορισμό δικαστικού επιμελητή και πραγματογνωμόνων για τη διενέργεια απογραφής της κληρονομίας, εφόσον κατά τον χρόνο υποβολής της αίτησης δεν είχε επιχειρηθεί πράξη αναγκαστικής εκτέλεσης κατά της ατομικής περιουσίας του και δεν συνέτρεχε λόγος έκπτωσης από το ευεργέτημα. Κατά τα λοιπά ισχύουν τα άρθρα 1903 έως 1911 του Αστικού Κώδικα.</a:t>
            </a:r>
          </a:p>
          <a:p>
            <a:pPr algn="just"/>
            <a:endParaRPr lang="el-GR" b="1" dirty="0" err="1"/>
          </a:p>
        </p:txBody>
      </p:sp>
    </p:spTree>
    <p:extLst>
      <p:ext uri="{BB962C8B-B14F-4D97-AF65-F5344CB8AC3E}">
        <p14:creationId xmlns:p14="http://schemas.microsoft.com/office/powerpoint/2010/main" val="3681409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0DA35-BCC4-38F3-2414-4D298958D08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972AB85F-4A82-305E-57EF-6C2AFCFC0EF3}"/>
              </a:ext>
            </a:extLst>
          </p:cNvPr>
          <p:cNvSpPr>
            <a:spLocks noGrp="1"/>
          </p:cNvSpPr>
          <p:nvPr>
            <p:ph type="ctrTitle"/>
          </p:nvPr>
        </p:nvSpPr>
        <p:spPr>
          <a:xfrm>
            <a:off x="1524000" y="327546"/>
            <a:ext cx="9144000" cy="897711"/>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 και ΑΠΟΠΟΙΗΣΗ</a:t>
            </a:r>
            <a:br>
              <a:rPr lang="el-GR" sz="28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09CD6FAD-A8D9-52C4-0FF8-4DF587F35E83}"/>
              </a:ext>
            </a:extLst>
          </p:cNvPr>
          <p:cNvSpPr>
            <a:spLocks noGrp="1"/>
          </p:cNvSpPr>
          <p:nvPr>
            <p:ph type="subTitle" idx="1"/>
          </p:nvPr>
        </p:nvSpPr>
        <p:spPr>
          <a:xfrm>
            <a:off x="1017814" y="1225257"/>
            <a:ext cx="10412186" cy="4848971"/>
          </a:xfrm>
        </p:spPr>
        <p:txBody>
          <a:bodyPr>
            <a:normAutofit fontScale="92500" lnSpcReduction="10000"/>
          </a:bodyPr>
          <a:lstStyle/>
          <a:p>
            <a:pPr indent="368300" algn="just"/>
            <a:r>
              <a:rPr lang="el-GR" sz="2800" dirty="0">
                <a:solidFill>
                  <a:schemeClr val="accent2">
                    <a:lumMod val="75000"/>
                  </a:schemeClr>
                </a:solidFill>
              </a:rPr>
              <a:t>Η αποποίηση αποτελεί βασικό μέσο απόκρουσης της ανεπιθύμητης κληρονομίας</a:t>
            </a:r>
          </a:p>
          <a:p>
            <a:pPr algn="just"/>
            <a:r>
              <a:rPr lang="el-GR" sz="2800" dirty="0">
                <a:solidFill>
                  <a:schemeClr val="accent2">
                    <a:lumMod val="75000"/>
                  </a:schemeClr>
                </a:solidFill>
              </a:rPr>
              <a:t>	…ιδίως όταν αυτή είναι </a:t>
            </a:r>
            <a:r>
              <a:rPr lang="el-GR" sz="2800" dirty="0" err="1">
                <a:solidFill>
                  <a:schemeClr val="accent2">
                    <a:lumMod val="75000"/>
                  </a:schemeClr>
                </a:solidFill>
              </a:rPr>
              <a:t>υπερχεωμένη</a:t>
            </a:r>
            <a:endParaRPr lang="el-GR" sz="2800" dirty="0">
              <a:solidFill>
                <a:schemeClr val="accent2">
                  <a:lumMod val="75000"/>
                </a:schemeClr>
              </a:solidFill>
            </a:endParaRPr>
          </a:p>
          <a:p>
            <a:pPr algn="just"/>
            <a:endParaRPr lang="el-GR" sz="2800" dirty="0">
              <a:solidFill>
                <a:schemeClr val="accent2">
                  <a:lumMod val="75000"/>
                </a:schemeClr>
              </a:solidFill>
            </a:endParaRPr>
          </a:p>
          <a:p>
            <a:pPr indent="320675" algn="just"/>
            <a:r>
              <a:rPr lang="el-GR" sz="2800" dirty="0">
                <a:solidFill>
                  <a:schemeClr val="accent2">
                    <a:lumMod val="75000"/>
                  </a:schemeClr>
                </a:solidFill>
              </a:rPr>
              <a:t>Εξακολουθεί να είναι η απλούστερη επιλογή για την απαλλαγή από τα χρέη</a:t>
            </a:r>
          </a:p>
          <a:p>
            <a:pPr algn="just"/>
            <a:endParaRPr lang="el-GR" sz="2800" dirty="0">
              <a:solidFill>
                <a:schemeClr val="accent2">
                  <a:lumMod val="75000"/>
                </a:schemeClr>
              </a:solidFill>
            </a:endParaRPr>
          </a:p>
          <a:p>
            <a:pPr indent="368300" algn="just"/>
            <a:r>
              <a:rPr lang="el-GR" sz="2800" dirty="0">
                <a:solidFill>
                  <a:schemeClr val="accent2">
                    <a:lumMod val="75000"/>
                  </a:schemeClr>
                </a:solidFill>
              </a:rPr>
              <a:t>Ωστόσο η κλήση του επόμενου κληρονόμου </a:t>
            </a:r>
            <a:r>
              <a:rPr lang="el-GR" sz="2800" dirty="0">
                <a:solidFill>
                  <a:schemeClr val="accent2">
                    <a:lumMod val="75000"/>
                  </a:schemeClr>
                </a:solidFill>
                <a:sym typeface="Wingdings" pitchFamily="2" charset="2"/>
              </a:rPr>
              <a:t> απλώς μεταθέτει το πρόβλημα.</a:t>
            </a:r>
          </a:p>
          <a:p>
            <a:pPr algn="just"/>
            <a:endParaRPr lang="el-GR" sz="2800" dirty="0">
              <a:solidFill>
                <a:schemeClr val="accent2">
                  <a:lumMod val="75000"/>
                </a:schemeClr>
              </a:solidFill>
              <a:sym typeface="Wingdings" pitchFamily="2" charset="2"/>
            </a:endParaRPr>
          </a:p>
          <a:p>
            <a:pPr indent="320675" algn="just"/>
            <a:r>
              <a:rPr lang="el-GR" sz="2800" dirty="0">
                <a:solidFill>
                  <a:schemeClr val="accent2">
                    <a:lumMod val="75000"/>
                  </a:schemeClr>
                </a:solidFill>
                <a:sym typeface="Wingdings" pitchFamily="2" charset="2"/>
              </a:rPr>
              <a:t>Η βασική αυτή αδυναμία περιμένουμε να αλλάξει στην επόμενη αναθεώρηση του ΑΚ	</a:t>
            </a:r>
            <a:endParaRPr lang="el-GR" sz="2800" dirty="0">
              <a:solidFill>
                <a:schemeClr val="accent2">
                  <a:lumMod val="75000"/>
                </a:schemeClr>
              </a:solidFill>
            </a:endParaRPr>
          </a:p>
        </p:txBody>
      </p:sp>
    </p:spTree>
    <p:extLst>
      <p:ext uri="{BB962C8B-B14F-4D97-AF65-F5344CB8AC3E}">
        <p14:creationId xmlns:p14="http://schemas.microsoft.com/office/powerpoint/2010/main" val="4205427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D888C-14AC-BC1A-FEEC-0E69BF2B4219}"/>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2D8982C-DE98-B4C8-588D-9654A66767A5}"/>
              </a:ext>
            </a:extLst>
          </p:cNvPr>
          <p:cNvSpPr>
            <a:spLocks noGrp="1"/>
          </p:cNvSpPr>
          <p:nvPr>
            <p:ph type="ctrTitle"/>
          </p:nvPr>
        </p:nvSpPr>
        <p:spPr>
          <a:xfrm>
            <a:off x="1524000" y="327546"/>
            <a:ext cx="9144000" cy="897711"/>
          </a:xfrm>
        </p:spPr>
        <p:txBody>
          <a:bodyPr>
            <a:normAutofit fontScale="90000"/>
          </a:bodyPr>
          <a:lstStyle/>
          <a:p>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br>
              <a:rPr lang="el-GR" sz="2800" dirty="0">
                <a:solidFill>
                  <a:schemeClr val="accent4">
                    <a:lumMod val="75000"/>
                  </a:schemeClr>
                </a:solidFill>
              </a:rPr>
            </a:br>
            <a:r>
              <a:rPr lang="el-GR" sz="2800" dirty="0">
                <a:solidFill>
                  <a:schemeClr val="accent4">
                    <a:lumMod val="75000"/>
                  </a:schemeClr>
                </a:solidFill>
              </a:rPr>
              <a:t>ΑΠΟΔΟΧΗ και ΑΠΟΠΟΙΗΣΗ</a:t>
            </a:r>
            <a:br>
              <a:rPr lang="el-GR" sz="2800" dirty="0">
                <a:solidFill>
                  <a:schemeClr val="accent4">
                    <a:lumMod val="75000"/>
                  </a:schemeClr>
                </a:solidFill>
              </a:rPr>
            </a:br>
            <a:endParaRPr lang="el-GR" sz="2000" dirty="0">
              <a:solidFill>
                <a:schemeClr val="accent4">
                  <a:lumMod val="75000"/>
                </a:schemeClr>
              </a:solidFill>
            </a:endParaRPr>
          </a:p>
        </p:txBody>
      </p:sp>
      <p:sp>
        <p:nvSpPr>
          <p:cNvPr id="3" name="Υπότιτλος 2">
            <a:extLst>
              <a:ext uri="{FF2B5EF4-FFF2-40B4-BE49-F238E27FC236}">
                <a16:creationId xmlns:a16="http://schemas.microsoft.com/office/drawing/2014/main" id="{8C1DBCAB-D7C6-28CE-8966-5DD8BDCA6E50}"/>
              </a:ext>
            </a:extLst>
          </p:cNvPr>
          <p:cNvSpPr>
            <a:spLocks noGrp="1"/>
          </p:cNvSpPr>
          <p:nvPr>
            <p:ph type="subTitle" idx="1"/>
          </p:nvPr>
        </p:nvSpPr>
        <p:spPr>
          <a:xfrm>
            <a:off x="1524000" y="1225257"/>
            <a:ext cx="9144000" cy="4848971"/>
          </a:xfrm>
        </p:spPr>
        <p:txBody>
          <a:bodyPr>
            <a:normAutofit/>
          </a:bodyPr>
          <a:lstStyle/>
          <a:p>
            <a:pPr algn="just">
              <a:spcBef>
                <a:spcPts val="3400"/>
              </a:spcBef>
            </a:pPr>
            <a:r>
              <a:rPr lang="el-GR" sz="2800" dirty="0">
                <a:solidFill>
                  <a:schemeClr val="accent2">
                    <a:lumMod val="75000"/>
                  </a:schemeClr>
                </a:solidFill>
              </a:rPr>
              <a:t>Για την ώρα αυτό που άμεσα περιμένουμε:</a:t>
            </a:r>
          </a:p>
          <a:p>
            <a:pPr algn="just">
              <a:spcBef>
                <a:spcPts val="3400"/>
              </a:spcBef>
            </a:pPr>
            <a:r>
              <a:rPr lang="el-GR" sz="2800" dirty="0">
                <a:solidFill>
                  <a:schemeClr val="accent2">
                    <a:lumMod val="75000"/>
                  </a:schemeClr>
                </a:solidFill>
              </a:rPr>
              <a:t>	Την αποσπασματική – συμπληρωματική ρύθμιση του Έλληνα Νομοθέτη (κατά το έθος):</a:t>
            </a:r>
          </a:p>
          <a:p>
            <a:pPr algn="just">
              <a:spcBef>
                <a:spcPts val="3400"/>
              </a:spcBef>
            </a:pPr>
            <a:r>
              <a:rPr lang="el-GR" sz="2800" dirty="0">
                <a:solidFill>
                  <a:schemeClr val="accent2">
                    <a:lumMod val="75000"/>
                  </a:schemeClr>
                </a:solidFill>
              </a:rPr>
              <a:t>	… για την επαναφορά της προθεσμίας αποποίησης στα 19 έτη για τον ανήλικο</a:t>
            </a:r>
          </a:p>
          <a:p>
            <a:pPr algn="just">
              <a:spcBef>
                <a:spcPts val="3400"/>
              </a:spcBef>
            </a:pPr>
            <a:r>
              <a:rPr lang="el-GR" sz="2800" dirty="0">
                <a:solidFill>
                  <a:schemeClr val="accent2">
                    <a:lumMod val="75000"/>
                  </a:schemeClr>
                </a:solidFill>
              </a:rPr>
              <a:t>	… ή πιθανόν για μια ρύθμιση που δεν μπορούμε ακόμη να φανταστούμε</a:t>
            </a:r>
          </a:p>
        </p:txBody>
      </p:sp>
    </p:spTree>
    <p:extLst>
      <p:ext uri="{BB962C8B-B14F-4D97-AF65-F5344CB8AC3E}">
        <p14:creationId xmlns:p14="http://schemas.microsoft.com/office/powerpoint/2010/main" val="2048841231"/>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1451</TotalTime>
  <Words>1913</Words>
  <Application>Microsoft Macintosh PowerPoint</Application>
  <PresentationFormat>Ευρεία οθόνη</PresentationFormat>
  <Paragraphs>204</Paragraphs>
  <Slides>22</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22</vt:i4>
      </vt:variant>
    </vt:vector>
  </HeadingPairs>
  <TitlesOfParts>
    <vt:vector size="27" baseType="lpstr">
      <vt:lpstr>Aptos</vt:lpstr>
      <vt:lpstr>Aptos Display</vt:lpstr>
      <vt:lpstr>Arial</vt:lpstr>
      <vt:lpstr>Wingdings</vt:lpstr>
      <vt:lpstr>Θέμα του Office</vt:lpstr>
      <vt:lpstr> ΑΠΟΔΟΧΗ και ΑΠΟΠΟΙΗΣΗ κληρονομίας   κατά τις νέες διατάξεις του Αστικού Κώδικα (μετά τον ν. 5303/2026) ΑΚ 1844 - 1856       Σταμάτης Ι. Κουμάνης, Αναπλ. Καθηγητής Νομικής Α.Π.Θ.  </vt:lpstr>
      <vt:lpstr>             ΑΠΟΔΟΧΗ – ΑΠΟΠΟΙΗΣΗ Τι άλλαξε  </vt:lpstr>
      <vt:lpstr>                     ΑΠΟΔΟΧΗ </vt:lpstr>
      <vt:lpstr>                     ΑΠΟΔΟΧΗ </vt:lpstr>
      <vt:lpstr>                     ΑΠΟΔΟΧΗ </vt:lpstr>
      <vt:lpstr>                     ΑΠΟΔΟΧΗ </vt:lpstr>
      <vt:lpstr>                     ΑΠΟΔΟΧΗ </vt:lpstr>
      <vt:lpstr>                     ΑΠΟΔΟΧΗ </vt:lpstr>
      <vt:lpstr>                     ΑΠΟΠΟΙΗΣΗ </vt:lpstr>
      <vt:lpstr>                     ΑΠΟΠΟΙΗΣΗ </vt:lpstr>
      <vt:lpstr>                     ΑΠΟΠΟΙΗΣΗ </vt:lpstr>
      <vt:lpstr>                     ΑΠΟΠΟΙΗΣΗ </vt:lpstr>
      <vt:lpstr>             ΑΠΟΠΟΙΗΣΗ ΑΝΗΛΙΚΟΥ </vt:lpstr>
      <vt:lpstr>             ΑΠΟΠΟΙΗΣΗ ΑΝΗΛΙΚΟΥ  </vt:lpstr>
      <vt:lpstr>             ΑΠΟΠΟΙΗΣΗ ΑΝΗΛΙΚΟΥ  </vt:lpstr>
      <vt:lpstr>             ΑΠΟΠΟΙΗΣΗ ΑΝΗΛΙΚΟΥ  </vt:lpstr>
      <vt:lpstr>             ΑΠΟΔΟΧΗ με το ευεργέτημα της ΑΠΟΓΡΑΦΗΣ </vt:lpstr>
      <vt:lpstr>             ΑΠΟΔΟΧΗ με το ευεργέτημα της ΑΠΟΓΡΑΦΗΣ </vt:lpstr>
      <vt:lpstr>             ΑΠΟΔΟΧΗ με το ευεργέτημα της ΑΠΟΓΡΑΦΗΣ </vt:lpstr>
      <vt:lpstr>             ΑΠΟΔΟΧΗ με ΑΠΟΓΡΑΦΗ  </vt:lpstr>
      <vt:lpstr>             ΑΠΟΔΟΧΗ και ΑΠΟΠΟΙΗΣΗ </vt:lpstr>
      <vt:lpstr>             ΑΠΟΔΟΧΗ και ΑΠΟΠΟΙΗΣΗ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STAMATIS KOUMANIS</dc:creator>
  <cp:lastModifiedBy>STAMATIS KOUMANIS</cp:lastModifiedBy>
  <cp:revision>24</cp:revision>
  <dcterms:created xsi:type="dcterms:W3CDTF">2026-06-19T11:40:21Z</dcterms:created>
  <dcterms:modified xsi:type="dcterms:W3CDTF">2026-09-26T07:37:55Z</dcterms:modified>
</cp:coreProperties>
</file>