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8" r:id="rId4"/>
    <p:sldId id="275" r:id="rId5"/>
    <p:sldId id="276" r:id="rId6"/>
    <p:sldId id="277" r:id="rId7"/>
    <p:sldId id="280" r:id="rId8"/>
    <p:sldId id="271" r:id="rId9"/>
    <p:sldId id="274" r:id="rId10"/>
    <p:sldId id="272" r:id="rId11"/>
    <p:sldId id="270" r:id="rId12"/>
    <p:sldId id="260" r:id="rId13"/>
    <p:sldId id="278" r:id="rId14"/>
    <p:sldId id="279" r:id="rId1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17"/>
    <p:restoredTop sz="94618"/>
  </p:normalViewPr>
  <p:slideViewPr>
    <p:cSldViewPr snapToGrid="0">
      <p:cViewPr varScale="1">
        <p:scale>
          <a:sx n="110" d="100"/>
          <a:sy n="110" d="100"/>
        </p:scale>
        <p:origin x="184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A394BA-9666-8957-D442-4430C09DA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B933B90-A853-EE44-6498-25ED04A10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8DD29D3-CDDB-A45E-BDCB-75879A18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ADD87D3-7DA8-11E3-2369-89FA02E50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1379D8-AF78-CEB7-5563-36A5FBB4B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034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17FDF7-CCDB-1C9F-739E-E52A173E2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833052-0E72-DE23-8835-A1369CD7C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02F9918-F829-64C7-B497-18DC3EF9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CABBA12-72EC-339A-F004-8AA0267E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DB261C1-C889-AB15-9A90-D49319127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284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F10EAE-046C-2117-68C1-20644A45D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A1D3A76-71BC-C28B-5328-7C0661CC3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8BD7871-0825-5FFB-5255-5BE6B0661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8A0A9F8-ACE5-F930-F7BA-E04F16EF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71410E-861C-CB9D-AFE7-DCEF5B9BC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584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63AF52F-0F90-845A-8787-1EAA7ED0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5F35C4-734E-538B-7463-1454F5FF2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B4D45A7-6264-5992-A30C-ADCE62A57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20DDEA6-E7E5-04D4-7D77-890469EFF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70F91C1-4186-C282-B3BD-94DA522C1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CAA61EA-FE3D-4DBC-2B40-76BF81D86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8898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2B6B68-D7C7-C511-01CC-A6F748044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36E1FDB-8051-E190-BC2C-5B6060A32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698675E-7D52-3FA2-30F1-B63A4EBAD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CF1057E-5A1C-E363-75B3-FF7838408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EB95299-1679-7EB2-DA12-24B5AAD7EA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8ED9BA90-4A10-2077-F65E-2882F507C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0D0F92F-4F26-FBB1-2E3F-564DDC266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3C58868C-B014-81A8-FE48-E8843EA5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777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4C781F-442A-B366-2B4E-6133F3C8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A51964B-C2C9-9BCA-5D52-1E77CAF1A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395F93A3-910E-6FE8-F3B7-112B6254F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62CEA8F-14ED-8BFE-33CE-BEAFC7518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881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4B79E6F-EFFF-A3DE-9C90-1DCFE61E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AF6220C-A3DE-20E9-9E58-93CF3A73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14689AD-A837-DB67-3D5B-96E1CE2E4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8563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C17EAB-8CD7-8902-F68F-3A184427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8B2E150-B584-D55C-31AD-5B80822E7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8C2E826-8B1A-17C9-714B-D581D58F2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5AD983A-E71A-EE9C-294F-486FA9405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FA382CC-EC7F-5F2D-C1A8-D49C7437F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1579BF6-DACF-31C2-D7F1-18564415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912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D77F50-BC04-DF94-CBB7-5A9EFBA21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CA99934-5F69-9312-52D2-7E5674A2D0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E68646C-E9AA-CB43-DAED-890AA44C2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AF08BD3-1A42-5D46-9AF6-3B1BF36A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78E95C7-2470-FA08-7FCA-342AB4371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2EADC0F-AA88-22D0-6352-585ED55F2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1818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C6C920-0ED3-3B4B-5831-B03D63C91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0B1F5CD-4550-17BF-9CBF-7E58716EF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CDEFED8-6849-C602-34E5-DBED1D199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62A6843-2FB8-DEB4-6DFE-A2026C0AD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56392A0-9409-F4D8-CA40-FCCBC5F4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3176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A176313-F641-9B01-FD1F-6BAFEDF4C0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BCE68CF-803B-6539-0959-1EBB121241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CAB1829-B10F-7A33-7BDD-CE8F2A0A4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5CBFECE-5190-3ACA-7BF6-BA0B0ABE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450CB01-F1E6-356B-A7CA-F6C509D6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778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9E7F947-DA1B-8044-D71A-0714DE9FE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2C3851F-00F5-8337-92C7-18609B5CA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186CB0A-901C-A7A5-6F51-9DCF5DC2D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6778CB-4A0C-9647-A02F-A8565A07C66D}" type="datetimeFigureOut">
              <a:rPr lang="el-GR" smtClean="0"/>
              <a:t>26/9/26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B40B963-0C22-09E4-786B-4D0C895EC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892699C-4DCB-7639-D6C5-1C36E0DC9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938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52E9A3-77E3-1DFF-1865-40FCC8C04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5"/>
            <a:ext cx="9144000" cy="4231575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bg2">
                    <a:lumMod val="75000"/>
                  </a:schemeClr>
                </a:solidFill>
              </a:rPr>
              <a:t>κατά τις νέες διατάξεις του Αστικού Κώδικα</a:t>
            </a:r>
            <a:br>
              <a:rPr lang="el-GR" sz="28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bg2">
                    <a:lumMod val="75000"/>
                  </a:schemeClr>
                </a:solidFill>
              </a:rPr>
              <a:t>(μετά τον ν. 5303/2026)</a:t>
            </a:r>
            <a:br>
              <a:rPr lang="el-GR" sz="2800" dirty="0">
                <a:solidFill>
                  <a:schemeClr val="bg2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Σταμ</a:t>
            </a:r>
            <a:r>
              <a:rPr lang="en-GB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ά</a:t>
            </a:r>
            <a: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της Ι. </a:t>
            </a:r>
            <a:r>
              <a:rPr lang="el-GR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Κουμάνης</a:t>
            </a:r>
            <a: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</a:t>
            </a:r>
            <a:r>
              <a:rPr lang="el-GR" sz="2800" dirty="0"/>
              <a:t> </a:t>
            </a:r>
            <a:r>
              <a:rPr lang="el-GR" sz="2800" dirty="0" err="1">
                <a:solidFill>
                  <a:schemeClr val="accent2">
                    <a:lumMod val="75000"/>
                  </a:schemeClr>
                </a:solidFill>
              </a:rPr>
              <a:t>Αναπλ</a:t>
            </a: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. Καθηγητής Νομικής Α.Π.Θ. - Δικηγόρος</a:t>
            </a:r>
            <a:br>
              <a:rPr lang="el-GR" sz="2000" dirty="0">
                <a:solidFill>
                  <a:schemeClr val="accent2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57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E7391-EDDA-17C4-0D38-150B5134D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7E3D22C-0B3C-ED4A-E2BA-1E960E07F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133748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Τι άλλαξε γενικά</a:t>
            </a:r>
            <a:b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br>
              <a:rPr lang="el-GR" sz="20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AA5C456-8204-BDDF-BEEE-E2C9C9219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412" y="1106311"/>
            <a:ext cx="10380180" cy="5305778"/>
          </a:xfrm>
        </p:spPr>
        <p:txBody>
          <a:bodyPr>
            <a:normAutofit/>
          </a:bodyPr>
          <a:lstStyle/>
          <a:p>
            <a:pPr marL="514350" indent="-514350" algn="just">
              <a:spcBef>
                <a:spcPts val="5800"/>
              </a:spcBef>
              <a:buFont typeface="Arial" panose="020B0604020202020204" pitchFamily="34" charset="0"/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Καταργήθηκε η αποδοχή με απογραφή (ισχύει σε μεταβατικό στάδιο για έξι μήνες από την δημοσίευση του νόμου)</a:t>
            </a:r>
          </a:p>
          <a:p>
            <a:pPr marL="514350" indent="-514350" algn="just">
              <a:spcBef>
                <a:spcPts val="5800"/>
              </a:spcBef>
              <a:buFont typeface="Arial" panose="020B0604020202020204" pitchFamily="34" charset="0"/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Θεσμοθετήθηκε ως αρχή Η μη ευθύνη του κληρονόμου για κληρονομικά χρέη με την ατομική του περιουσία (ΑΚ 1892).</a:t>
            </a:r>
          </a:p>
          <a:p>
            <a:pPr marL="514350" indent="-514350" algn="just">
              <a:spcBef>
                <a:spcPts val="5800"/>
              </a:spcBef>
              <a:buFont typeface="Arial" panose="020B0604020202020204" pitchFamily="34" charset="0"/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Αναβαθμίστηκε ο θεσμός της δικαστικής εκκαθάρισης (ΑΚ 1893 </a:t>
            </a:r>
            <a:r>
              <a:rPr lang="el-GR" sz="2800" dirty="0" err="1">
                <a:solidFill>
                  <a:schemeClr val="accent2">
                    <a:lumMod val="75000"/>
                  </a:schemeClr>
                </a:solidFill>
              </a:rPr>
              <a:t>επ</a:t>
            </a: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.)</a:t>
            </a:r>
          </a:p>
          <a:p>
            <a:pPr marL="514350" indent="-514350" algn="just">
              <a:spcBef>
                <a:spcPts val="5800"/>
              </a:spcBef>
              <a:buFont typeface="Arial" panose="020B0604020202020204" pitchFamily="34" charset="0"/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Νέα ΑΚ 1527 για την προστασία του ανηλίκου</a:t>
            </a:r>
          </a:p>
          <a:p>
            <a:pPr marL="514350" indent="-514350" algn="just">
              <a:spcBef>
                <a:spcPts val="5800"/>
              </a:spcBef>
              <a:buFont typeface="Arial" panose="020B0604020202020204" pitchFamily="34" charset="0"/>
              <a:buAutoNum type="arabicPeriod"/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el-GR" sz="2800" dirty="0"/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el-GR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just">
              <a:buAutoNum type="arabicPeriod"/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82513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0DA35-BCC4-38F3-2414-4D298958D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2AB85F-4A82-305E-57EF-6C2AFCFC0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89771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9CD6FAD-A8D9-52C4-0FF8-4DF587F35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15152"/>
            <a:ext cx="9144000" cy="3817591"/>
          </a:xfrm>
        </p:spPr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Θεσμοθετήθηκε ως αρχή: </a:t>
            </a:r>
          </a:p>
          <a:p>
            <a:r>
              <a:rPr lang="el-GR" b="1" dirty="0"/>
              <a:t>	Η μη ευθύνη του κληρονόμου για κληρονομικά χρέη</a:t>
            </a:r>
            <a:r>
              <a:rPr lang="el-GR" dirty="0"/>
              <a:t> με την ατομική του περιουσία (ΑΚ 1892).</a:t>
            </a:r>
          </a:p>
          <a:p>
            <a:endParaRPr lang="el-GR" dirty="0"/>
          </a:p>
          <a:p>
            <a:r>
              <a:rPr lang="el-GR" dirty="0">
                <a:solidFill>
                  <a:schemeClr val="accent4">
                    <a:lumMod val="75000"/>
                  </a:schemeClr>
                </a:solidFill>
              </a:rPr>
              <a:t>Θετική ως αρχή </a:t>
            </a:r>
          </a:p>
          <a:p>
            <a:endParaRPr lang="el-GR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l-GR" dirty="0">
                <a:solidFill>
                  <a:schemeClr val="accent4">
                    <a:lumMod val="75000"/>
                  </a:schemeClr>
                </a:solidFill>
              </a:rPr>
              <a:t>Πολλά τα ζητήματα και οι αδυναμίες κατά την εφαρμογή της</a:t>
            </a:r>
          </a:p>
        </p:txBody>
      </p:sp>
    </p:spTree>
    <p:extLst>
      <p:ext uri="{BB962C8B-B14F-4D97-AF65-F5344CB8AC3E}">
        <p14:creationId xmlns:p14="http://schemas.microsoft.com/office/powerpoint/2010/main" val="4205427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0F095-5540-E4B2-F2D4-ED88529E8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9932B3-D398-0322-A1FC-A11C4AB3DA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89771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13D72F1-9631-B910-46BE-BB0F64B60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022" y="982133"/>
            <a:ext cx="10080978" cy="4650611"/>
          </a:xfrm>
        </p:spPr>
        <p:txBody>
          <a:bodyPr>
            <a:normAutofit/>
          </a:bodyPr>
          <a:lstStyle/>
          <a:p>
            <a:pPr algn="just"/>
            <a:r>
              <a:rPr lang="el-GR" b="1" u="sng" dirty="0">
                <a:solidFill>
                  <a:schemeClr val="accent2">
                    <a:lumMod val="75000"/>
                  </a:schemeClr>
                </a:solidFill>
              </a:rPr>
              <a:t>Θεμέλιο της αρχής:</a:t>
            </a:r>
          </a:p>
          <a:p>
            <a:pPr algn="just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Αδύνατη η κτήση ξένων υποχρεώσεων χωρίς την βούληση του αποκτώντος</a:t>
            </a:r>
          </a:p>
          <a:p>
            <a:pPr algn="just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... Δεν είναι δυνατό να μου επιβάλει κάποιος την κτήση υποχρεώσεων 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	…που γεννήθηκαν σε άλλο πρόσωπο 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	… και σχετίζονται αποκλειστικά με την δική του συμπεριφορά</a:t>
            </a:r>
          </a:p>
          <a:p>
            <a:pPr algn="just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... Εκτός και αυτό αν επιβάλλεται από υπέρτερο συμφέρον</a:t>
            </a:r>
          </a:p>
          <a:p>
            <a:pPr algn="just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		Δεν υπάρχει κανένα υπέρτερο συμφέρον για να δικαιολογηθεί η κτήση μιας υπερχρεωμένης κληρονομίας από τον κληρονόμο</a:t>
            </a:r>
          </a:p>
        </p:txBody>
      </p:sp>
    </p:spTree>
    <p:extLst>
      <p:ext uri="{BB962C8B-B14F-4D97-AF65-F5344CB8AC3E}">
        <p14:creationId xmlns:p14="http://schemas.microsoft.com/office/powerpoint/2010/main" val="231398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40389-472E-26B5-800C-442CA74E6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4A92A9-6C77-A6E8-7CB5-AA29DF2D5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89771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455E12D-1300-0B67-58C7-F6A0F03A0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022" y="982133"/>
            <a:ext cx="10080978" cy="554832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Εφαρμογή της στο </a:t>
            </a:r>
            <a:r>
              <a:rPr lang="el-GR" dirty="0" err="1">
                <a:solidFill>
                  <a:schemeClr val="accent2">
                    <a:lumMod val="75000"/>
                  </a:schemeClr>
                </a:solidFill>
              </a:rPr>
              <a:t>προϊσχύον</a:t>
            </a: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 δίκαιο:</a:t>
            </a: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Η </a:t>
            </a:r>
            <a:r>
              <a:rPr lang="el-GR" b="1" u="sng" dirty="0">
                <a:solidFill>
                  <a:schemeClr val="accent2">
                    <a:lumMod val="75000"/>
                  </a:schemeClr>
                </a:solidFill>
              </a:rPr>
              <a:t>νομολογία</a:t>
            </a: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 δεχόταν όλες τις αγωγές ακύρωσης της πλασματικής κληρονομίας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… με αποφάσεις σκοπιμότητας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	… για να απαλλάξει τον κληρονόμο από την ανεπιθύμητη κληρονομία</a:t>
            </a: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Η 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νομολογία του </a:t>
            </a:r>
            <a:r>
              <a:rPr lang="el-GR" b="1" dirty="0" err="1">
                <a:solidFill>
                  <a:schemeClr val="accent2">
                    <a:lumMod val="75000"/>
                  </a:schemeClr>
                </a:solidFill>
              </a:rPr>
              <a:t>ΣτΕ</a:t>
            </a:r>
            <a:endParaRPr lang="el-GR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l-GR" dirty="0" err="1">
                <a:solidFill>
                  <a:schemeClr val="accent2">
                    <a:lumMod val="75000"/>
                  </a:schemeClr>
                </a:solidFill>
              </a:rPr>
              <a:t>νομολόγησε</a:t>
            </a: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 πάλι με απόφαση σκοπιμότητας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	… την δυνατότητα αποποίησης μέχρι 19 έτη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	… που αργότερα έγινε 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νόμος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	… και σήμερα καταργήθηκε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Όλες οι προσεγγίσεις σε ένα σκοπό 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 να μην αποκτηθεί η </a:t>
            </a:r>
            <a:r>
              <a:rPr lang="el-GR" b="1" dirty="0" err="1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υπερχρωμένη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κληρονομία … ιδίως από τον ανήλικο</a:t>
            </a:r>
            <a:endParaRPr lang="el-GR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330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7BABA-3A5D-8D5A-796F-4185948D8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DAEF50-FC3E-E9EB-0A00-4EB639E297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89771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73E5E74-E38D-BDA0-0641-1599A8D82A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022" y="982133"/>
            <a:ext cx="10080978" cy="554832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 Ο ανωτέρω σκοπός 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 έγινε πλέον αρχή</a:t>
            </a:r>
          </a:p>
          <a:p>
            <a:pPr algn="just"/>
            <a:endParaRPr lang="el-GR" b="1" dirty="0">
              <a:solidFill>
                <a:schemeClr val="accent2">
                  <a:lumMod val="75000"/>
                </a:schemeClr>
              </a:solidFill>
              <a:sym typeface="Wingdings" pitchFamily="2" charset="2"/>
            </a:endParaRP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Χρήζει όμως περαιτέρω βελτιώσεων κατ’ αρχήν ερμηνευτικών</a:t>
            </a: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  <a:sym typeface="Wingdings" pitchFamily="2" charset="2"/>
            </a:endParaRPr>
          </a:p>
          <a:p>
            <a:pPr algn="just"/>
            <a:r>
              <a:rPr lang="el-GR" b="1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Λόγοι έκπτωσης</a:t>
            </a:r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από την μη ευθύνη:</a:t>
            </a: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  <a:sym typeface="Wingdings" pitchFamily="2" charset="2"/>
            </a:endParaRP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ΑΚ 1895: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	Πρέπει να ερμηνευτούν στενά  τελολογική συστολή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		… πρέπει να θεωρηθούν ως λόγοι ευθύνης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		Ο κληρονόμος πρέπει να ευθύνεται για τις πράξεις του που επιδρούν στην κληρονομία και θίγουν τους δανειστές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			… όχι όμως να εκπίπτει από την μη ευθύνη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		Διότι: </a:t>
            </a:r>
            <a:r>
              <a:rPr lang="el-GR" u="sng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Τότε αναιρείται η θεμελιώδης αρχή της μη ευθύνης με την ατομική του περιουσία</a:t>
            </a:r>
            <a:endParaRPr lang="el-GR" u="sng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672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5248D-635A-A089-A89E-578CF02F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712AFC-3AB8-3542-1CF4-3AA656979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89771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A72869F-5A7E-3C7D-0D07-88067BBA56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022" y="982133"/>
            <a:ext cx="10080978" cy="5548321"/>
          </a:xfrm>
        </p:spPr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 Πρότυπο:</a:t>
            </a:r>
          </a:p>
          <a:p>
            <a:pPr algn="just"/>
            <a:endParaRPr lang="el-GR" b="1" dirty="0">
              <a:solidFill>
                <a:schemeClr val="accent2">
                  <a:lumMod val="75000"/>
                </a:schemeClr>
              </a:solidFill>
              <a:sym typeface="Wingdings" pitchFamily="2" charset="2"/>
            </a:endParaRP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Η 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μη</a:t>
            </a:r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 ευθύνη του Δημοσίου για τα κληρονομικά χρέη</a:t>
            </a: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  <a:sym typeface="Wingdings" pitchFamily="2" charset="2"/>
            </a:endParaRP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Το Δημόσιο δικαιολογείται να μην ευθύνεται</a:t>
            </a: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  <a:sym typeface="Wingdings" pitchFamily="2" charset="2"/>
            </a:endParaRP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Ομοίως και οι ιδιώτες:</a:t>
            </a: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… Δεν υπάρχει κανείς λόγος για την διαφοροποίηση</a:t>
            </a: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	Απλώς το φυσικό πρόσωπο </a:t>
            </a:r>
            <a:r>
              <a:rPr lang="el-GR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 πρέπει να ηγείται μιας διαδικασίας για την ικανοποίηση </a:t>
            </a:r>
            <a:r>
              <a:rPr lang="el-GR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των δανειστών</a:t>
            </a:r>
            <a:endParaRPr lang="el-GR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435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1CFA6-15A3-8C3B-8EE7-25F4E21F9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E20CB4-54F0-11CC-8576-0BE65A5A9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103723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A57F134-45EE-3F11-BCAF-E157148336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809" y="1364777"/>
            <a:ext cx="10822675" cy="4885898"/>
          </a:xfrm>
        </p:spPr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Αναβαθμίστηκε ο θεσμός της δικαστικής εκκαθάρισης (ΑΚ 1893 </a:t>
            </a:r>
            <a:r>
              <a:rPr lang="el-GR" b="1" dirty="0" err="1">
                <a:solidFill>
                  <a:schemeClr val="accent2">
                    <a:lumMod val="75000"/>
                  </a:schemeClr>
                </a:solidFill>
              </a:rPr>
              <a:t>επ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.) </a:t>
            </a:r>
            <a:endParaRPr lang="el-GR" b="1" dirty="0">
              <a:sym typeface="Wingdings" pitchFamily="2" charset="2"/>
            </a:endParaRPr>
          </a:p>
          <a:p>
            <a:r>
              <a:rPr lang="el-GR" dirty="0">
                <a:solidFill>
                  <a:schemeClr val="accent4">
                    <a:lumMod val="75000"/>
                  </a:schemeClr>
                </a:solidFill>
              </a:rPr>
              <a:t>… Δεν ευελπιστώ ότι θα επικρατήσει</a:t>
            </a:r>
          </a:p>
          <a:p>
            <a:endParaRPr lang="el-GR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l-GR" dirty="0">
                <a:solidFill>
                  <a:schemeClr val="accent4">
                    <a:lumMod val="75000"/>
                  </a:schemeClr>
                </a:solidFill>
              </a:rPr>
              <a:t>… για τους ίδιους λόγους που δεν επικράτησε ο θεσμός της αποδοχής με απογραφή</a:t>
            </a:r>
          </a:p>
          <a:p>
            <a:pPr algn="just"/>
            <a:r>
              <a:rPr lang="el-GR" dirty="0">
                <a:solidFill>
                  <a:schemeClr val="accent4">
                    <a:lumMod val="75000"/>
                  </a:schemeClr>
                </a:solidFill>
              </a:rPr>
              <a:t>		</a:t>
            </a:r>
            <a:r>
              <a:rPr lang="el-GR" dirty="0">
                <a:solidFill>
                  <a:schemeClr val="accent4">
                    <a:lumMod val="75000"/>
                  </a:schemeClr>
                </a:solidFill>
                <a:sym typeface="Wingdings" pitchFamily="2" charset="2"/>
              </a:rPr>
              <a:t> Δεν μπορεί να συγκριθεί σε απλότητα με την αποποίηση</a:t>
            </a:r>
          </a:p>
          <a:p>
            <a:pPr algn="just"/>
            <a:r>
              <a:rPr lang="el-GR" dirty="0">
                <a:solidFill>
                  <a:schemeClr val="accent4">
                    <a:lumMod val="75000"/>
                  </a:schemeClr>
                </a:solidFill>
              </a:rPr>
              <a:t>		</a:t>
            </a:r>
            <a:r>
              <a:rPr lang="el-GR" dirty="0">
                <a:solidFill>
                  <a:schemeClr val="accent4">
                    <a:lumMod val="75000"/>
                  </a:schemeClr>
                </a:solidFill>
                <a:sym typeface="Wingdings" pitchFamily="2" charset="2"/>
              </a:rPr>
              <a:t> Ενέχει κινδύνους για τον κληρονόμο</a:t>
            </a:r>
          </a:p>
          <a:p>
            <a:pPr algn="just"/>
            <a:r>
              <a:rPr lang="el-GR" dirty="0">
                <a:solidFill>
                  <a:schemeClr val="accent4">
                    <a:lumMod val="75000"/>
                  </a:schemeClr>
                </a:solidFill>
              </a:rPr>
              <a:t>			π.χ. εκπτώσεις</a:t>
            </a:r>
          </a:p>
          <a:p>
            <a:pPr algn="just"/>
            <a:r>
              <a:rPr lang="el-GR" dirty="0">
                <a:solidFill>
                  <a:schemeClr val="accent4">
                    <a:lumMod val="75000"/>
                  </a:schemeClr>
                </a:solidFill>
              </a:rPr>
              <a:t>			… καταβολή εξόδων</a:t>
            </a:r>
          </a:p>
        </p:txBody>
      </p:sp>
    </p:spTree>
    <p:extLst>
      <p:ext uri="{BB962C8B-B14F-4D97-AF65-F5344CB8AC3E}">
        <p14:creationId xmlns:p14="http://schemas.microsoft.com/office/powerpoint/2010/main" val="2204346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4EDA2-1644-D500-7722-5CEFDCE89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BA3EE2-4F24-4A6C-035C-1BC56A4F5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103723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EBB4894-B6AD-C385-2B57-94EFAE880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809" y="1364777"/>
            <a:ext cx="10822675" cy="4885898"/>
          </a:xfrm>
        </p:spPr>
        <p:txBody>
          <a:bodyPr>
            <a:normAutofit lnSpcReduction="10000"/>
          </a:bodyPr>
          <a:lstStyle/>
          <a:p>
            <a:pPr algn="just"/>
            <a:r>
              <a:rPr lang="el-GR" b="1" dirty="0">
                <a:solidFill>
                  <a:schemeClr val="accent5">
                    <a:lumMod val="75000"/>
                  </a:schemeClr>
                </a:solidFill>
              </a:rPr>
              <a:t>Σημαντικά</a:t>
            </a:r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: </a:t>
            </a: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 </a:t>
            </a:r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Δεν υπάρχει προθεσμία για την υποβολή της αίτησης για εκκαθάριση (ΑΚ 1893).</a:t>
            </a:r>
          </a:p>
          <a:p>
            <a:pPr algn="just"/>
            <a:endParaRPr lang="el-GR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 </a:t>
            </a:r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Την αίτηση </a:t>
            </a:r>
            <a:r>
              <a:rPr lang="el-GR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… την υποβάλλει όποιος έχει έννομο συμφέρον </a:t>
            </a: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  <a:sym typeface="Wingdings" pitchFamily="2" charset="2"/>
              </a:rPr>
              <a:t>		π.χ. κληρονόμος, δανειστής της κληρονομίας ….</a:t>
            </a:r>
            <a:endParaRPr lang="el-GR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endParaRPr lang="el-GR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Ο κληρονόμος προκειμένου να διαχωρίσει την κληρονομία από την ατομική του περιουσία (ΑΚ 1894) μπορεί να υποβάλει αίτηση για δικαστική εκκαθάριση χωρίς να υπόκειται σε κάποια προθεσμία.</a:t>
            </a:r>
          </a:p>
          <a:p>
            <a:pPr algn="just"/>
            <a:endParaRPr lang="el-GR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Αφορά τις περιπτώσεις υπερχρεωμένων κληρονομιών. Δεν έχει νόημα στις υγιείς </a:t>
            </a:r>
          </a:p>
        </p:txBody>
      </p:sp>
    </p:spTree>
    <p:extLst>
      <p:ext uri="{BB962C8B-B14F-4D97-AF65-F5344CB8AC3E}">
        <p14:creationId xmlns:p14="http://schemas.microsoft.com/office/powerpoint/2010/main" val="4138414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B338-F72A-66C6-E9C5-DECDD44B5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05B504-6BDB-FC43-CD52-F34A26CD5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103723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Δικαστική εκκαθάριση</a:t>
            </a:r>
            <a:br>
              <a:rPr lang="el-GR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endParaRPr lang="el-GR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56AF10B-1357-8100-6E9D-84D49A5CF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809" y="1364777"/>
            <a:ext cx="10822675" cy="4885898"/>
          </a:xfrm>
        </p:spPr>
        <p:txBody>
          <a:bodyPr>
            <a:normAutofit/>
          </a:bodyPr>
          <a:lstStyle/>
          <a:p>
            <a:pPr algn="just"/>
            <a:endParaRPr lang="el-GR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tx2">
                    <a:lumMod val="50000"/>
                    <a:lumOff val="50000"/>
                  </a:schemeClr>
                </a:solidFill>
              </a:rPr>
              <a:t>Αφορά τις περιπτώσεις υπερχρεωμένων κληρονομιών. Δεν έχει νόημα στις υγιείς </a:t>
            </a:r>
          </a:p>
          <a:p>
            <a:pPr algn="just"/>
            <a:endParaRPr lang="el-GR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ΑΚ 1896: Διαδικασία διορισμού εκκαθαριστή</a:t>
            </a: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ΑΚ 1898: Αναγγελία δανειστών στον εκκαθαριστή. Υποχρέωση του εκκαθαριστή να συντάξει έκθεση απογραφής.</a:t>
            </a: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ΑΚ 1902: Σύνταξη πίνακα κατάταξης δανειστών από τον εκκαθαριστή</a:t>
            </a:r>
          </a:p>
          <a:p>
            <a:pPr algn="just"/>
            <a:endParaRPr lang="el-GR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endParaRPr lang="el-GR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882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75D10-85F7-F24D-F57A-347D7685B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8AC228-A357-5AD4-9D4A-C3D2F54B2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07325"/>
            <a:ext cx="9144000" cy="526016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l-GR" sz="27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7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7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Δικαστική εκκαθάριση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C66793A-95ED-D74C-7AED-CB42A9DAA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809" y="1133340"/>
            <a:ext cx="10822675" cy="5267459"/>
          </a:xfrm>
        </p:spPr>
        <p:txBody>
          <a:bodyPr>
            <a:normAutofit fontScale="70000" lnSpcReduction="20000"/>
          </a:bodyPr>
          <a:lstStyle/>
          <a:p>
            <a:pPr algn="just"/>
            <a:endParaRPr lang="el-GR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Εσωτερική αντίφαση:</a:t>
            </a:r>
          </a:p>
          <a:p>
            <a:pPr algn="just"/>
            <a:endParaRPr lang="el-GR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Αφ’ ενός: Αρχή της μη ευθύνης του κληρονόμου με την ατομική περιουσία</a:t>
            </a:r>
          </a:p>
          <a:p>
            <a:pPr algn="just"/>
            <a:endParaRPr lang="el-GR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5">
                    <a:lumMod val="75000"/>
                  </a:schemeClr>
                </a:solidFill>
              </a:rPr>
              <a:t>Αφ’ ετέρου: </a:t>
            </a:r>
            <a:r>
              <a:rPr lang="el-GR" b="1" dirty="0">
                <a:solidFill>
                  <a:schemeClr val="accent2">
                    <a:lumMod val="50000"/>
                  </a:schemeClr>
                </a:solidFill>
              </a:rPr>
              <a:t>Δεν</a:t>
            </a:r>
            <a:r>
              <a:rPr lang="el-GR" dirty="0">
                <a:solidFill>
                  <a:schemeClr val="accent2">
                    <a:lumMod val="50000"/>
                  </a:schemeClr>
                </a:solidFill>
              </a:rPr>
              <a:t> προβλέπεται </a:t>
            </a:r>
            <a:r>
              <a:rPr lang="el-GR" b="1" dirty="0">
                <a:solidFill>
                  <a:schemeClr val="accent2">
                    <a:lumMod val="50000"/>
                  </a:schemeClr>
                </a:solidFill>
              </a:rPr>
              <a:t>αυτόματος διαχωρισμός </a:t>
            </a:r>
            <a:r>
              <a:rPr lang="el-GR" dirty="0">
                <a:solidFill>
                  <a:schemeClr val="accent2">
                    <a:lumMod val="50000"/>
                  </a:schemeClr>
                </a:solidFill>
              </a:rPr>
              <a:t>της κληρονομίας από την ατομική περιουσία του κληρονόμου.</a:t>
            </a:r>
          </a:p>
          <a:p>
            <a:pPr algn="just"/>
            <a:endParaRPr lang="el-GR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2">
                    <a:lumMod val="50000"/>
                  </a:schemeClr>
                </a:solidFill>
              </a:rPr>
              <a:t>	Μήπως όμως η μη ευθύνη με την ατομική περιουσία </a:t>
            </a:r>
            <a:r>
              <a:rPr lang="el-GR" dirty="0">
                <a:solidFill>
                  <a:schemeClr val="accent2">
                    <a:lumMod val="50000"/>
                  </a:schemeClr>
                </a:solidFill>
                <a:sym typeface="Wingdings" pitchFamily="2" charset="2"/>
              </a:rPr>
              <a:t> συνιστά αυτόματο διαχωρισμό;</a:t>
            </a:r>
          </a:p>
          <a:p>
            <a:pPr algn="just"/>
            <a:r>
              <a:rPr lang="el-GR" dirty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pPr algn="just"/>
            <a:r>
              <a:rPr lang="el-GR" dirty="0">
                <a:solidFill>
                  <a:schemeClr val="accent2">
                    <a:lumMod val="50000"/>
                  </a:schemeClr>
                </a:solidFill>
              </a:rPr>
              <a:t>	Και αν δεν υπάρχει διαχωρισμός της ατομικής περιουσίας </a:t>
            </a:r>
            <a:r>
              <a:rPr lang="el-GR" dirty="0">
                <a:solidFill>
                  <a:schemeClr val="accent2">
                    <a:lumMod val="50000"/>
                  </a:schemeClr>
                </a:solidFill>
                <a:sym typeface="Wingdings" pitchFamily="2" charset="2"/>
              </a:rPr>
              <a:t> πως δεν ευθύνεται με αυτήν ο κληρονόμος;</a:t>
            </a:r>
          </a:p>
          <a:p>
            <a:pPr algn="just"/>
            <a:endParaRPr lang="el-GR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2">
                    <a:lumMod val="50000"/>
                  </a:schemeClr>
                </a:solidFill>
              </a:rPr>
              <a:t>	Τελικά αν ο δανειστής της κληρονομίας στραφεί κατά της ατομικής περιουσίας του κληρονόμου </a:t>
            </a:r>
            <a:r>
              <a:rPr lang="el-GR" dirty="0">
                <a:solidFill>
                  <a:schemeClr val="accent2">
                    <a:lumMod val="50000"/>
                  </a:schemeClr>
                </a:solidFill>
                <a:sym typeface="Wingdings" pitchFamily="2" charset="2"/>
              </a:rPr>
              <a:t> αυτός δικαιούται να επικαλεστεί την μη υπεγγυότητα αυτής</a:t>
            </a:r>
          </a:p>
          <a:p>
            <a:pPr algn="just"/>
            <a:endParaRPr lang="el-GR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el-GR" dirty="0">
                <a:solidFill>
                  <a:schemeClr val="accent2">
                    <a:lumMod val="50000"/>
                  </a:schemeClr>
                </a:solidFill>
              </a:rPr>
              <a:t>	… θεωρώ πως ναι </a:t>
            </a:r>
            <a:r>
              <a:rPr lang="el-GR" dirty="0">
                <a:solidFill>
                  <a:schemeClr val="accent2">
                    <a:lumMod val="50000"/>
                  </a:schemeClr>
                </a:solidFill>
                <a:sym typeface="Wingdings" pitchFamily="2" charset="2"/>
              </a:rPr>
              <a:t> μπορεί</a:t>
            </a:r>
          </a:p>
          <a:p>
            <a:pPr algn="just"/>
            <a:r>
              <a:rPr lang="el-GR" dirty="0">
                <a:solidFill>
                  <a:schemeClr val="accent2">
                    <a:lumMod val="50000"/>
                  </a:schemeClr>
                </a:solidFill>
                <a:sym typeface="Wingdings" pitchFamily="2" charset="2"/>
              </a:rPr>
              <a:t>	Τότε όμως στην πραγματικότητα έχει επέλθει μιας μορφής … διαχωρισμός κληρονομίας και ατομικής περιουσίας του κληρονόμου</a:t>
            </a:r>
          </a:p>
        </p:txBody>
      </p:sp>
    </p:spTree>
    <p:extLst>
      <p:ext uri="{BB962C8B-B14F-4D97-AF65-F5344CB8AC3E}">
        <p14:creationId xmlns:p14="http://schemas.microsoft.com/office/powerpoint/2010/main" val="3057829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19C05-CEAF-08A2-D369-DA6EA9ABF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8EC2FB-0446-114E-EDEC-8450A964EA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7"/>
            <a:ext cx="9144000" cy="883068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Δικαστική εκκαθάριση</a:t>
            </a:r>
            <a:br>
              <a:rPr lang="el-GR" sz="20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5D6D493-DCEB-B772-6756-F757D36A7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809" y="1364777"/>
            <a:ext cx="10822675" cy="4885898"/>
          </a:xfrm>
        </p:spPr>
        <p:txBody>
          <a:bodyPr>
            <a:normAutofit fontScale="85000" lnSpcReduction="10000"/>
          </a:bodyPr>
          <a:lstStyle/>
          <a:p>
            <a:r>
              <a:rPr lang="el-GR" dirty="0"/>
              <a:t>Οι </a:t>
            </a:r>
            <a:r>
              <a:rPr lang="el-GR" b="1" dirty="0"/>
              <a:t>βασικές πρακτικές αδυναμίες</a:t>
            </a:r>
            <a:r>
              <a:rPr lang="el-GR" dirty="0"/>
              <a:t> που καθιστούν την εκκαθάριση ελάχιστα ελκυστική</a:t>
            </a:r>
            <a:r>
              <a:rPr lang="en-US" dirty="0"/>
              <a:t> </a:t>
            </a:r>
            <a:r>
              <a:rPr lang="el-GR" dirty="0"/>
              <a:t>στην πράξη</a:t>
            </a:r>
          </a:p>
          <a:p>
            <a:endParaRPr lang="el-GR" dirty="0"/>
          </a:p>
          <a:p>
            <a:r>
              <a:rPr lang="el-GR" dirty="0">
                <a:sym typeface="Wingdings" pitchFamily="2" charset="2"/>
              </a:rPr>
              <a:t> </a:t>
            </a:r>
            <a:r>
              <a:rPr lang="el-GR" dirty="0"/>
              <a:t>ΑΚ 1900 </a:t>
            </a:r>
            <a:r>
              <a:rPr lang="el-GR" dirty="0" err="1"/>
              <a:t>εδ</a:t>
            </a:r>
            <a:r>
              <a:rPr lang="el-GR" dirty="0"/>
              <a:t>. β΄: Η </a:t>
            </a:r>
            <a:r>
              <a:rPr lang="el-G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δαπάνη της εκκαθάρισης </a:t>
            </a:r>
            <a:r>
              <a:rPr lang="el-G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προκαταβάλλεται</a:t>
            </a:r>
            <a:r>
              <a:rPr lang="el-G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από τον </a:t>
            </a:r>
            <a:r>
              <a:rPr lang="el-G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αιτούντα</a:t>
            </a:r>
          </a:p>
          <a:p>
            <a:pPr algn="just"/>
            <a:r>
              <a:rPr lang="el-GR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	</a:t>
            </a:r>
          </a:p>
          <a:p>
            <a:pPr algn="just"/>
            <a:r>
              <a:rPr lang="el-G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Περαιτέρω: Οι δαπάνες δύσκολα προσδιορίζονται εκ των προτέρων, δεδομένου ότι μπορεί να υπάρξουν και δίκες </a:t>
            </a:r>
            <a:r>
              <a:rPr lang="el-GR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αμφισβήτήσεις</a:t>
            </a:r>
            <a:r>
              <a:rPr lang="el-G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απαιτήσεων ή κατάταξης των δανειστών.</a:t>
            </a:r>
          </a:p>
          <a:p>
            <a:pPr algn="just"/>
            <a:r>
              <a:rPr lang="el-G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Οι δαπάνες μπορεί να είναι εξαιρετικά μεγάλες, αφού αφορούν και διεξαγωγή δικών</a:t>
            </a:r>
          </a:p>
          <a:p>
            <a:pPr algn="just"/>
            <a:endParaRPr lang="el-GR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l-GR" dirty="0">
                <a:sym typeface="Wingdings" pitchFamily="2" charset="2"/>
              </a:rPr>
              <a:t> </a:t>
            </a:r>
            <a:r>
              <a:rPr lang="el-GR" dirty="0"/>
              <a:t>ΑΚ 1900 </a:t>
            </a:r>
            <a:r>
              <a:rPr lang="el-GR" dirty="0" err="1"/>
              <a:t>εδ</a:t>
            </a:r>
            <a:r>
              <a:rPr lang="el-GR" dirty="0"/>
              <a:t>. γ΄: Αν η κληρονομία δεν επαρκεί </a:t>
            </a:r>
            <a:r>
              <a:rPr lang="el-GR" b="1" dirty="0"/>
              <a:t>ο κληρονόμος ευθύνεται ατομικά για τις δαπάνες τις εκκαθάρισης</a:t>
            </a:r>
            <a:r>
              <a:rPr lang="el-GR" dirty="0"/>
              <a:t> </a:t>
            </a:r>
          </a:p>
          <a:p>
            <a:r>
              <a:rPr lang="el-GR" dirty="0"/>
              <a:t>		… ακόμη και αν δεν αιτήθηκε την εκκαθάριση ο ίδιος		</a:t>
            </a:r>
          </a:p>
          <a:p>
            <a:r>
              <a:rPr lang="el-G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Μα αν η κληρονομία επαρκούσε δεν θα ήταν αναγκαία η εκκαθάριση! </a:t>
            </a:r>
          </a:p>
          <a:p>
            <a:r>
              <a:rPr lang="el-G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Σε έναν θεσμό που αποβλέπει στην διαχείριση υπερχρεωμένων κληρονομιών η ευθύνη του κληρονόμου για τις δαπάνες είναι βέβαιη</a:t>
            </a:r>
            <a:r>
              <a:rPr lang="el-GR" sz="28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 </a:t>
            </a:r>
          </a:p>
          <a:p>
            <a:endParaRPr lang="el-GR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590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B387F-9B1F-C89D-0CBE-7091FE85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B6E7D1-622C-B24D-EF56-0E093A544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7"/>
            <a:ext cx="9144000" cy="883068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Δικαστική εκκαθάριση</a:t>
            </a:r>
            <a:br>
              <a:rPr lang="el-GR" sz="20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3BCD9A3-3E11-1990-A49C-A321D11C6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809" y="1364777"/>
            <a:ext cx="10822675" cy="4885898"/>
          </a:xfrm>
        </p:spPr>
        <p:txBody>
          <a:bodyPr>
            <a:normAutofit fontScale="92500" lnSpcReduction="10000"/>
          </a:bodyPr>
          <a:lstStyle/>
          <a:p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Ανάγκη ερμηνευτικού περιορισμού των λόγων έκπτωσης από την μη ευθύνη: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Στο </a:t>
            </a:r>
            <a:r>
              <a:rPr lang="el-GR" dirty="0" err="1"/>
              <a:t>προϊσχύον</a:t>
            </a:r>
            <a:r>
              <a:rPr lang="el-GR" dirty="0"/>
              <a:t> δίκαιο:</a:t>
            </a:r>
          </a:p>
          <a:p>
            <a:pPr algn="just"/>
            <a:r>
              <a:rPr lang="el-GR" dirty="0"/>
              <a:t>	… Θεωρία και νομολογία</a:t>
            </a:r>
          </a:p>
          <a:p>
            <a:pPr algn="just"/>
            <a:r>
              <a:rPr lang="el-GR" dirty="0"/>
              <a:t>	… προσπαθούσαν να περιορίσουν ερμηνευτικά τους λόγους έκπτωσης από το ευεργέτημα της απογραφής</a:t>
            </a:r>
          </a:p>
          <a:p>
            <a:pPr algn="just"/>
            <a:r>
              <a:rPr lang="el-GR" dirty="0"/>
              <a:t>		…π.χ. το εμπρόθεσμο της σύνταξης απογραφής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Στο ισχύον δίκαιο:</a:t>
            </a:r>
          </a:p>
          <a:p>
            <a:pPr algn="just"/>
            <a:r>
              <a:rPr lang="el-GR" dirty="0"/>
              <a:t>	Πρέπει ερμηνευτικά να αποκλειστεί η έκπτωση από την αρχή της μη ευθύνης για τα κληρονομικά χρέη</a:t>
            </a:r>
          </a:p>
          <a:p>
            <a:pPr algn="just"/>
            <a:r>
              <a:rPr lang="el-GR" dirty="0"/>
              <a:t>		… και να αντικατασταθεί με την προσωπική ευθύνη του κληρονόμου για τυχόν ζημίες που προκαλεί</a:t>
            </a:r>
          </a:p>
        </p:txBody>
      </p:sp>
    </p:spTree>
    <p:extLst>
      <p:ext uri="{BB962C8B-B14F-4D97-AF65-F5344CB8AC3E}">
        <p14:creationId xmlns:p14="http://schemas.microsoft.com/office/powerpoint/2010/main" val="2487603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F3E33-EB87-CFCB-8830-F27EBBA75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787A0C-EB73-96E9-6BCF-EE7A270BA7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7"/>
            <a:ext cx="9144000" cy="883068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ΕΥΘΥΝΗ ΓΙΑ ΤΑ ΚΛΗΡΟΝΟΜΙΚΑ ΧΡΕΗ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Ειδικά για τον ανήλικο</a:t>
            </a:r>
            <a:br>
              <a:rPr lang="el-GR" sz="20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E0B8DAB-184D-A4CC-9C6F-8AC1D6CBB8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809" y="1364777"/>
            <a:ext cx="10822675" cy="488589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ΑΚ 1527</a:t>
            </a:r>
          </a:p>
          <a:p>
            <a:pPr algn="just"/>
            <a:endParaRPr lang="el-GR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l-GR" dirty="0"/>
              <a:t>Για την κληρονομία που επάγεται σε ανήλικο τέκνο οι γονείς του μπορούν να υποβάλουν τη δήλωση της παρ. 1 του άρθρου 1892 μόνο μετά από άδεια δικαστηρίου. Η άδεια χορηγείται εφόσον: 1. οι γονείς δηλώσουν ότι θα ευθύνονται για τις υποχρεώσεις της κληρονομίας </a:t>
            </a:r>
            <a:r>
              <a:rPr lang="el-GR" b="1" dirty="0"/>
              <a:t>εις </a:t>
            </a:r>
            <a:r>
              <a:rPr lang="el-GR" b="1" dirty="0" err="1"/>
              <a:t>ολόκληρον</a:t>
            </a:r>
            <a:r>
              <a:rPr lang="el-GR" b="1" dirty="0"/>
              <a:t> με το τέκνο </a:t>
            </a:r>
            <a:r>
              <a:rPr lang="el-GR" dirty="0"/>
              <a:t>και 2. η αξία της περιουσίας τους ισούται ή υπερβαίνει την αξία της ατομικής περιουσίας του τέκνου κατά τον χρόνο κατάθεσης της αίτησης. Η υποβολή της δήλωσης </a:t>
            </a:r>
            <a:r>
              <a:rPr lang="el-GR" b="1" dirty="0"/>
              <a:t>δεν επιφέρει επίταση της ευθύνης του τέκνου </a:t>
            </a:r>
            <a:r>
              <a:rPr lang="el-GR" dirty="0"/>
              <a:t>έναντι των δανειστών της κληρονομίας και με την ατομική του περιουσία. Δικαίωμα αναγωγής των γονέων κατά του τέκνου αποκλείεται.</a:t>
            </a:r>
          </a:p>
          <a:p>
            <a:endParaRPr lang="el-GR" dirty="0"/>
          </a:p>
          <a:p>
            <a:r>
              <a:rPr lang="el-GR" dirty="0"/>
              <a:t> Αν οι γονείς παραλείψουν να υποβάλουν τη δήλωση ή δεν τους χορηγήθηκε η σχετική άδεια του δικαστηρίου, οι γονείς ευθύνονται με την περιουσία τους έναντι των δανειστών της κληρονομίας για την περίπτωση που διέθεσαν αντικείμενά της. Το ίδιο ισχύει και αν η αξία της κληρονομίας μειώθηκε από την πλημμελή διαχείριση των γονέων, η οποία οφείλεται σε δόλο ή βαριά τους αμέλεια.»</a:t>
            </a:r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6254473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1414</Words>
  <Application>Microsoft Macintosh PowerPoint</Application>
  <PresentationFormat>Ευρεία οθόνη</PresentationFormat>
  <Paragraphs>133</Paragraphs>
  <Slides>14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Wingdings</vt:lpstr>
      <vt:lpstr>Θέμα του Office</vt:lpstr>
      <vt:lpstr>             ΕΥΘΥΝΗ ΓΙΑ ΚΛΗΡΟΝΟΜΙΚΑ ΧΡΕΗ κατά τις νέες διατάξεις του Αστικού Κώδικα (μετά τον ν. 5303/2026)      Σταμάτης Ι. Κουμάνης, Αναπλ. Καθηγητής Νομικής Α.Π.Θ. - Δικηγόρος </vt:lpstr>
      <vt:lpstr>             ΕΥΘΥΝΗ ΓΙΑ ΤΑ ΚΛΗΡΟΝΟΜΙΚΑ ΧΡΕΗ Τι άλλαξε γενικά  </vt:lpstr>
      <vt:lpstr>             ΕΥΘΥΝΗ ΓΙΑ ΤΑ ΚΛΗΡΟΝΟΜΙΚΑ ΧΡΕΗ </vt:lpstr>
      <vt:lpstr>             ΕΥΘΥΝΗ ΓΙΑ ΤΑ ΚΛΗΡΟΝΟΜΙΚΑ ΧΡΕΗ </vt:lpstr>
      <vt:lpstr>             ΕΥΘΥΝΗ ΓΙΑ ΤΑ ΚΛΗΡΟΝΟΜΙΚΑ ΧΡΕΗ </vt:lpstr>
      <vt:lpstr>             ΕΥΘΥΝΗ ΓΙΑ ΤΑ ΚΛΗΡΟΝΟΜΙΚΑ ΧΡΕΗ </vt:lpstr>
      <vt:lpstr>             ΕΥΘΥΝΗ ΓΙΑ ΤΑ ΚΛΗΡΟΝΟΜΙΚΑ ΧΡΕΗ </vt:lpstr>
      <vt:lpstr>             ΕΥΘΥΝΗ ΓΙΑ ΤΑ ΚΛΗΡΟΝΟΜΙΚΑ ΧΡΕΗ </vt:lpstr>
      <vt:lpstr>             ΕΥΘΥΝΗ ΓΙΑ ΤΑ ΚΛΗΡΟΝΟΜΙΚΑ ΧΡΕΗ </vt:lpstr>
      <vt:lpstr>             ΕΥΘΥΝΗ ΓΙΑ ΤΑ ΚΛΗΡΟΝΟΜΙΚΑ ΧΡΕΗ Δικαστική εκκαθάριση </vt:lpstr>
      <vt:lpstr>            ΕΥΘΥΝΗ ΓΙΑ ΤΑ ΚΛΗΡΟΝΟΜΙΚΑ ΧΡΕΗ Δικαστική εκκαθάριση</vt:lpstr>
      <vt:lpstr>             ΕΥΘΥΝΗ ΓΙΑ ΤΑ ΚΛΗΡΟΝΟΜΙΚΑ ΧΡΕΗ Δικαστική εκκαθάριση </vt:lpstr>
      <vt:lpstr>             ΕΥΘΥΝΗ ΓΙΑ ΤΑ ΚΛΗΡΟΝΟΜΙΚΑ ΧΡΕΗ Δικαστική εκκαθάριση </vt:lpstr>
      <vt:lpstr>             ΕΥΘΥΝΗ ΓΙΑ ΤΑ ΚΛΗΡΟΝΟΜΙΚΑ ΧΡΕΗ Ειδικά για τον ανήλικο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STAMATIS KOUMANIS</dc:creator>
  <cp:lastModifiedBy>STAMATIS KOUMANIS</cp:lastModifiedBy>
  <cp:revision>21</cp:revision>
  <dcterms:created xsi:type="dcterms:W3CDTF">2026-06-19T11:40:21Z</dcterms:created>
  <dcterms:modified xsi:type="dcterms:W3CDTF">2026-09-26T07:37:23Z</dcterms:modified>
</cp:coreProperties>
</file>