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862" r:id="rId1"/>
  </p:sldMasterIdLst>
  <p:notesMasterIdLst>
    <p:notesMasterId r:id="rId24"/>
  </p:notesMasterIdLst>
  <p:handoutMasterIdLst>
    <p:handoutMasterId r:id="rId25"/>
  </p:handoutMasterIdLst>
  <p:sldIdLst>
    <p:sldId id="821" r:id="rId2"/>
    <p:sldId id="891" r:id="rId3"/>
    <p:sldId id="899" r:id="rId4"/>
    <p:sldId id="900" r:id="rId5"/>
    <p:sldId id="901" r:id="rId6"/>
    <p:sldId id="902" r:id="rId7"/>
    <p:sldId id="898" r:id="rId8"/>
    <p:sldId id="892" r:id="rId9"/>
    <p:sldId id="893" r:id="rId10"/>
    <p:sldId id="894" r:id="rId11"/>
    <p:sldId id="895" r:id="rId12"/>
    <p:sldId id="896" r:id="rId13"/>
    <p:sldId id="897" r:id="rId14"/>
    <p:sldId id="882" r:id="rId15"/>
    <p:sldId id="884" r:id="rId16"/>
    <p:sldId id="886" r:id="rId17"/>
    <p:sldId id="883" r:id="rId18"/>
    <p:sldId id="887" r:id="rId19"/>
    <p:sldId id="888" r:id="rId20"/>
    <p:sldId id="889" r:id="rId21"/>
    <p:sldId id="890" r:id="rId22"/>
    <p:sldId id="885" r:id="rId23"/>
  </p:sldIdLst>
  <p:sldSz cx="9144000" cy="6858000" type="screen4x3"/>
  <p:notesSz cx="6884988" cy="100187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52" userDrawn="1">
          <p15:clr>
            <a:srgbClr val="A4A3A4"/>
          </p15:clr>
        </p15:guide>
        <p15:guide id="2" pos="2208" userDrawn="1">
          <p15:clr>
            <a:srgbClr val="A4A3A4"/>
          </p15:clr>
        </p15:guide>
        <p15:guide id="3" orient="horz" pos="2932" userDrawn="1">
          <p15:clr>
            <a:srgbClr val="A4A3A4"/>
          </p15:clr>
        </p15:guide>
        <p15:guide id="4" pos="2214" userDrawn="1">
          <p15:clr>
            <a:srgbClr val="A4A3A4"/>
          </p15:clr>
        </p15:guide>
        <p15:guide id="5" orient="horz" pos="2953" userDrawn="1">
          <p15:clr>
            <a:srgbClr val="A4A3A4"/>
          </p15:clr>
        </p15:guide>
        <p15:guide id="6" orient="horz" pos="2933" userDrawn="1">
          <p15:clr>
            <a:srgbClr val="A4A3A4"/>
          </p15:clr>
        </p15:guide>
        <p15:guide id="7" pos="2207" userDrawn="1">
          <p15:clr>
            <a:srgbClr val="A4A3A4"/>
          </p15:clr>
        </p15:guide>
        <p15:guide id="8" pos="2213"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5563"/>
    <a:srgbClr val="AB2328"/>
    <a:srgbClr val="4B4B4A"/>
    <a:srgbClr val="3D3935"/>
    <a:srgbClr val="D1CCBD"/>
    <a:srgbClr val="4A4A49"/>
    <a:srgbClr val="E3E0D8"/>
    <a:srgbClr val="475C6D"/>
    <a:srgbClr val="6B6966"/>
    <a:srgbClr val="6B6B66"/>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1V>
      <a:tcStyle>
        <a:tcBdr>
          <a:top>
            <a:lnRef idx="1">
              <a:schemeClr val="accent1"/>
            </a:lnRef>
          </a:top>
          <a:bottom>
            <a:lnRef idx="1">
              <a:schemeClr val="accent1"/>
            </a:lnRef>
          </a:bottom>
        </a:tcBdr>
        <a:fill>
          <a:solidFill>
            <a:schemeClr val="accent1">
              <a:alpha val="40000"/>
            </a:schemeClr>
          </a:solidFill>
        </a:fill>
      </a:tcStyle>
    </a:band1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83" autoAdjust="0"/>
    <p:restoredTop sz="94712" autoAdjust="0"/>
  </p:normalViewPr>
  <p:slideViewPr>
    <p:cSldViewPr snapToGrid="0" snapToObjects="1" showGuides="1">
      <p:cViewPr varScale="1">
        <p:scale>
          <a:sx n="85" d="100"/>
          <a:sy n="85" d="100"/>
        </p:scale>
        <p:origin x="-1157" y="-72"/>
      </p:cViewPr>
      <p:guideLst>
        <p:guide orient="horz" pos="2160"/>
        <p:guide pos="2880"/>
      </p:guideLst>
    </p:cSldViewPr>
  </p:slideViewPr>
  <p:outlineViewPr>
    <p:cViewPr>
      <p:scale>
        <a:sx n="33" d="100"/>
        <a:sy n="33" d="100"/>
      </p:scale>
      <p:origin x="0" y="1278"/>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52" d="100"/>
          <a:sy n="52" d="100"/>
        </p:scale>
        <p:origin x="2958" y="84"/>
      </p:cViewPr>
      <p:guideLst>
        <p:guide orient="horz" pos="3177"/>
        <p:guide orient="horz" pos="3156"/>
        <p:guide orient="horz" pos="3178"/>
        <p:guide orient="horz" pos="3157"/>
        <p:guide pos="2165"/>
        <p:guide pos="2170"/>
        <p:guide pos="2164"/>
        <p:guide pos="2169"/>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2983493" cy="500936"/>
          </a:xfrm>
          <a:prstGeom prst="rect">
            <a:avLst/>
          </a:prstGeom>
        </p:spPr>
        <p:txBody>
          <a:bodyPr vert="horz" lIns="95997" tIns="47999" rIns="95997" bIns="47999" rtlCol="0"/>
          <a:lstStyle>
            <a:lvl1pPr algn="l">
              <a:defRPr sz="1300"/>
            </a:lvl1pPr>
          </a:lstStyle>
          <a:p>
            <a:endParaRPr lang="en-GB"/>
          </a:p>
        </p:txBody>
      </p:sp>
      <p:sp>
        <p:nvSpPr>
          <p:cNvPr id="3" name="Date Placeholder 2"/>
          <p:cNvSpPr>
            <a:spLocks noGrp="1"/>
          </p:cNvSpPr>
          <p:nvPr>
            <p:ph type="dt" sz="quarter" idx="1"/>
          </p:nvPr>
        </p:nvSpPr>
        <p:spPr>
          <a:xfrm>
            <a:off x="3899904" y="1"/>
            <a:ext cx="2983493" cy="500936"/>
          </a:xfrm>
          <a:prstGeom prst="rect">
            <a:avLst/>
          </a:prstGeom>
        </p:spPr>
        <p:txBody>
          <a:bodyPr vert="horz" lIns="95997" tIns="47999" rIns="95997" bIns="47999" rtlCol="0"/>
          <a:lstStyle>
            <a:lvl1pPr algn="r">
              <a:defRPr sz="1300"/>
            </a:lvl1pPr>
          </a:lstStyle>
          <a:p>
            <a:fld id="{060F582C-E2C5-4743-A3F9-3780006FABA1}" type="datetimeFigureOut">
              <a:rPr lang="en-GB" smtClean="0"/>
              <a:t>26/09/2026</a:t>
            </a:fld>
            <a:endParaRPr lang="en-GB"/>
          </a:p>
        </p:txBody>
      </p:sp>
      <p:sp>
        <p:nvSpPr>
          <p:cNvPr id="4" name="Footer Placeholder 3"/>
          <p:cNvSpPr>
            <a:spLocks noGrp="1"/>
          </p:cNvSpPr>
          <p:nvPr>
            <p:ph type="ftr" sz="quarter" idx="2"/>
          </p:nvPr>
        </p:nvSpPr>
        <p:spPr>
          <a:xfrm>
            <a:off x="2" y="9516041"/>
            <a:ext cx="2983493" cy="500936"/>
          </a:xfrm>
          <a:prstGeom prst="rect">
            <a:avLst/>
          </a:prstGeom>
        </p:spPr>
        <p:txBody>
          <a:bodyPr vert="horz" lIns="95997" tIns="47999" rIns="95997" bIns="47999" rtlCol="0" anchor="b"/>
          <a:lstStyle>
            <a:lvl1pPr algn="l">
              <a:defRPr sz="1300"/>
            </a:lvl1pPr>
          </a:lstStyle>
          <a:p>
            <a:endParaRPr lang="en-GB"/>
          </a:p>
        </p:txBody>
      </p:sp>
      <p:sp>
        <p:nvSpPr>
          <p:cNvPr id="5" name="Slide Number Placeholder 4"/>
          <p:cNvSpPr>
            <a:spLocks noGrp="1"/>
          </p:cNvSpPr>
          <p:nvPr>
            <p:ph type="sldNum" sz="quarter" idx="3"/>
          </p:nvPr>
        </p:nvSpPr>
        <p:spPr>
          <a:xfrm>
            <a:off x="3899904" y="9516041"/>
            <a:ext cx="2983493" cy="500936"/>
          </a:xfrm>
          <a:prstGeom prst="rect">
            <a:avLst/>
          </a:prstGeom>
        </p:spPr>
        <p:txBody>
          <a:bodyPr vert="horz" lIns="95997" tIns="47999" rIns="95997" bIns="47999" rtlCol="0" anchor="b"/>
          <a:lstStyle>
            <a:lvl1pPr algn="r">
              <a:defRPr sz="1300"/>
            </a:lvl1pPr>
          </a:lstStyle>
          <a:p>
            <a:fld id="{96552D09-15A1-42CC-A912-63D28C6D4293}" type="slidenum">
              <a:rPr lang="en-GB" smtClean="0"/>
              <a:t>‹#›</a:t>
            </a:fld>
            <a:endParaRPr lang="en-GB"/>
          </a:p>
        </p:txBody>
      </p:sp>
    </p:spTree>
    <p:extLst>
      <p:ext uri="{BB962C8B-B14F-4D97-AF65-F5344CB8AC3E}">
        <p14:creationId xmlns:p14="http://schemas.microsoft.com/office/powerpoint/2010/main" val="25488358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2983700" cy="500391"/>
          </a:xfrm>
          <a:prstGeom prst="rect">
            <a:avLst/>
          </a:prstGeom>
        </p:spPr>
        <p:txBody>
          <a:bodyPr vert="horz" lIns="88624" tIns="44312" rIns="88624" bIns="44312" rtlCol="0"/>
          <a:lstStyle>
            <a:lvl1pPr algn="l">
              <a:defRPr sz="1200"/>
            </a:lvl1pPr>
          </a:lstStyle>
          <a:p>
            <a:endParaRPr lang="en-GB"/>
          </a:p>
        </p:txBody>
      </p:sp>
      <p:sp>
        <p:nvSpPr>
          <p:cNvPr id="3" name="Date Placeholder 2"/>
          <p:cNvSpPr>
            <a:spLocks noGrp="1"/>
          </p:cNvSpPr>
          <p:nvPr>
            <p:ph type="dt" idx="1"/>
          </p:nvPr>
        </p:nvSpPr>
        <p:spPr>
          <a:xfrm>
            <a:off x="3899750" y="3"/>
            <a:ext cx="2983700" cy="500391"/>
          </a:xfrm>
          <a:prstGeom prst="rect">
            <a:avLst/>
          </a:prstGeom>
        </p:spPr>
        <p:txBody>
          <a:bodyPr vert="horz" lIns="88624" tIns="44312" rIns="88624" bIns="44312" rtlCol="0"/>
          <a:lstStyle>
            <a:lvl1pPr algn="r">
              <a:defRPr sz="1200"/>
            </a:lvl1pPr>
          </a:lstStyle>
          <a:p>
            <a:fld id="{CD4F4F8C-E12D-4DA2-B836-7447DEE73739}" type="datetimeFigureOut">
              <a:rPr lang="en-GB" smtClean="0"/>
              <a:t>26/09/2026</a:t>
            </a:fld>
            <a:endParaRPr lang="en-GB"/>
          </a:p>
        </p:txBody>
      </p:sp>
      <p:sp>
        <p:nvSpPr>
          <p:cNvPr id="4" name="Slide Image Placeholder 3"/>
          <p:cNvSpPr>
            <a:spLocks noGrp="1" noRot="1" noChangeAspect="1"/>
          </p:cNvSpPr>
          <p:nvPr>
            <p:ph type="sldImg" idx="2"/>
          </p:nvPr>
        </p:nvSpPr>
        <p:spPr>
          <a:xfrm>
            <a:off x="939800" y="752475"/>
            <a:ext cx="5005388" cy="3754438"/>
          </a:xfrm>
          <a:prstGeom prst="rect">
            <a:avLst/>
          </a:prstGeom>
          <a:noFill/>
          <a:ln w="12700">
            <a:solidFill>
              <a:prstClr val="black"/>
            </a:solidFill>
          </a:ln>
        </p:spPr>
        <p:txBody>
          <a:bodyPr vert="horz" lIns="88624" tIns="44312" rIns="88624" bIns="44312" rtlCol="0" anchor="ctr"/>
          <a:lstStyle/>
          <a:p>
            <a:endParaRPr lang="en-GB"/>
          </a:p>
        </p:txBody>
      </p:sp>
      <p:sp>
        <p:nvSpPr>
          <p:cNvPr id="5" name="Notes Placeholder 4"/>
          <p:cNvSpPr>
            <a:spLocks noGrp="1"/>
          </p:cNvSpPr>
          <p:nvPr>
            <p:ph type="body" sz="quarter" idx="3"/>
          </p:nvPr>
        </p:nvSpPr>
        <p:spPr>
          <a:xfrm>
            <a:off x="688194" y="4758386"/>
            <a:ext cx="5508606" cy="4508187"/>
          </a:xfrm>
          <a:prstGeom prst="rect">
            <a:avLst/>
          </a:prstGeom>
        </p:spPr>
        <p:txBody>
          <a:bodyPr vert="horz" lIns="88624" tIns="44312" rIns="88624" bIns="4431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516768"/>
            <a:ext cx="2983700" cy="500391"/>
          </a:xfrm>
          <a:prstGeom prst="rect">
            <a:avLst/>
          </a:prstGeom>
        </p:spPr>
        <p:txBody>
          <a:bodyPr vert="horz" lIns="88624" tIns="44312" rIns="88624" bIns="44312" rtlCol="0" anchor="b"/>
          <a:lstStyle>
            <a:lvl1pPr algn="l">
              <a:defRPr sz="1200"/>
            </a:lvl1pPr>
          </a:lstStyle>
          <a:p>
            <a:endParaRPr lang="en-GB"/>
          </a:p>
        </p:txBody>
      </p:sp>
      <p:sp>
        <p:nvSpPr>
          <p:cNvPr id="7" name="Slide Number Placeholder 6"/>
          <p:cNvSpPr>
            <a:spLocks noGrp="1"/>
          </p:cNvSpPr>
          <p:nvPr>
            <p:ph type="sldNum" sz="quarter" idx="5"/>
          </p:nvPr>
        </p:nvSpPr>
        <p:spPr>
          <a:xfrm>
            <a:off x="3899750" y="9516768"/>
            <a:ext cx="2983700" cy="500391"/>
          </a:xfrm>
          <a:prstGeom prst="rect">
            <a:avLst/>
          </a:prstGeom>
        </p:spPr>
        <p:txBody>
          <a:bodyPr vert="horz" lIns="88624" tIns="44312" rIns="88624" bIns="44312" rtlCol="0" anchor="b"/>
          <a:lstStyle>
            <a:lvl1pPr algn="r">
              <a:defRPr sz="1200"/>
            </a:lvl1pPr>
          </a:lstStyle>
          <a:p>
            <a:fld id="{2A31905A-D914-441C-A36F-408B1A96C468}" type="slidenum">
              <a:rPr lang="en-GB" smtClean="0"/>
              <a:t>‹#›</a:t>
            </a:fld>
            <a:endParaRPr lang="en-GB"/>
          </a:p>
        </p:txBody>
      </p:sp>
    </p:spTree>
    <p:extLst>
      <p:ext uri="{BB962C8B-B14F-4D97-AF65-F5344CB8AC3E}">
        <p14:creationId xmlns:p14="http://schemas.microsoft.com/office/powerpoint/2010/main" val="265075949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A31905A-D914-441C-A36F-408B1A96C468}" type="slidenum">
              <a:rPr lang="en-GB" smtClean="0"/>
              <a:t>1</a:t>
            </a:fld>
            <a:endParaRPr lang="en-GB"/>
          </a:p>
        </p:txBody>
      </p:sp>
    </p:spTree>
    <p:extLst>
      <p:ext uri="{BB962C8B-B14F-4D97-AF65-F5344CB8AC3E}">
        <p14:creationId xmlns:p14="http://schemas.microsoft.com/office/powerpoint/2010/main" val="2752490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cxnSp>
        <p:nvCxnSpPr>
          <p:cNvPr id="3" name="Straight Connector 2"/>
          <p:cNvCxnSpPr/>
          <p:nvPr userDrawn="1"/>
        </p:nvCxnSpPr>
        <p:spPr>
          <a:xfrm flipH="1">
            <a:off x="1180800" y="2822400"/>
            <a:ext cx="1029600" cy="0"/>
          </a:xfrm>
          <a:prstGeom prst="line">
            <a:avLst/>
          </a:prstGeom>
          <a:ln w="12700" cmpd="sng">
            <a:solidFill>
              <a:srgbClr val="AB2328"/>
            </a:solidFill>
          </a:ln>
          <a:effectLst/>
        </p:spPr>
        <p:style>
          <a:lnRef idx="2">
            <a:schemeClr val="accent1"/>
          </a:lnRef>
          <a:fillRef idx="0">
            <a:schemeClr val="accent1"/>
          </a:fillRef>
          <a:effectRef idx="1">
            <a:schemeClr val="accent1"/>
          </a:effectRef>
          <a:fontRef idx="minor">
            <a:schemeClr val="tx1"/>
          </a:fontRef>
        </p:style>
      </p:cxnSp>
      <p:sp>
        <p:nvSpPr>
          <p:cNvPr id="4" name="Textplatzhalter 3"/>
          <p:cNvSpPr>
            <a:spLocks noGrp="1"/>
          </p:cNvSpPr>
          <p:nvPr>
            <p:ph type="body" sz="quarter" idx="10" hasCustomPrompt="1"/>
          </p:nvPr>
        </p:nvSpPr>
        <p:spPr>
          <a:xfrm>
            <a:off x="1080000" y="3103200"/>
            <a:ext cx="7668000" cy="1188000"/>
          </a:xfrm>
          <a:prstGeom prst="rect">
            <a:avLst/>
          </a:prstGeom>
        </p:spPr>
        <p:txBody>
          <a:bodyPr/>
          <a:lstStyle>
            <a:lvl1pPr marL="0" indent="0">
              <a:lnSpc>
                <a:spcPts val="2769"/>
              </a:lnSpc>
              <a:spcBef>
                <a:spcPct val="0"/>
              </a:spcBef>
              <a:buNone/>
              <a:defRPr sz="2800" baseline="0">
                <a:solidFill>
                  <a:srgbClr val="3D3935"/>
                </a:solidFill>
              </a:defRPr>
            </a:lvl1pPr>
            <a:lvl2pPr marL="0" indent="0">
              <a:lnSpc>
                <a:spcPts val="2769"/>
              </a:lnSpc>
              <a:spcBef>
                <a:spcPct val="0"/>
              </a:spcBef>
              <a:buNone/>
              <a:defRPr baseline="0">
                <a:solidFill>
                  <a:srgbClr val="3D3935"/>
                </a:solidFill>
              </a:defRPr>
            </a:lvl2pPr>
          </a:lstStyle>
          <a:p>
            <a:pPr lvl="0"/>
            <a:r>
              <a:rPr lang="de-DE"/>
              <a:t>Click to edit title</a:t>
            </a:r>
          </a:p>
          <a:p>
            <a:pPr lvl="0"/>
            <a:endParaRPr lang="de-DE"/>
          </a:p>
          <a:p>
            <a:pPr lvl="1"/>
            <a:r>
              <a:rPr lang="de-DE"/>
              <a:t>Second level</a:t>
            </a:r>
          </a:p>
        </p:txBody>
      </p:sp>
    </p:spTree>
    <p:extLst>
      <p:ext uri="{BB962C8B-B14F-4D97-AF65-F5344CB8AC3E}">
        <p14:creationId xmlns:p14="http://schemas.microsoft.com/office/powerpoint/2010/main" val="3713131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0000" y="828000"/>
            <a:ext cx="8359200" cy="576527"/>
          </a:xfrm>
          <a:prstGeom prst="rect">
            <a:avLst/>
          </a:prstGeom>
        </p:spPr>
        <p:txBody>
          <a:bodyPr>
            <a:normAutofit/>
          </a:bodyPr>
          <a:lstStyle>
            <a:lvl1pPr>
              <a:defRPr sz="2800">
                <a:solidFill>
                  <a:srgbClr val="3D3935"/>
                </a:solidFill>
              </a:defRPr>
            </a:lvl1pPr>
          </a:lstStyle>
          <a:p>
            <a:r>
              <a:rPr lang="en-US"/>
              <a:t>Click to edit title</a:t>
            </a:r>
          </a:p>
        </p:txBody>
      </p:sp>
      <p:sp>
        <p:nvSpPr>
          <p:cNvPr id="4" name="Text Placeholder 3"/>
          <p:cNvSpPr>
            <a:spLocks noGrp="1"/>
          </p:cNvSpPr>
          <p:nvPr>
            <p:ph type="body" sz="quarter" idx="10" hasCustomPrompt="1"/>
          </p:nvPr>
        </p:nvSpPr>
        <p:spPr>
          <a:xfrm>
            <a:off x="1368000" y="1530000"/>
            <a:ext cx="7351200" cy="4427537"/>
          </a:xfrm>
          <a:prstGeom prst="rect">
            <a:avLst/>
          </a:prstGeom>
        </p:spPr>
        <p:txBody>
          <a:bodyPr tIns="0">
            <a:noAutofit/>
          </a:bodyPr>
          <a:lstStyle>
            <a:lvl1pPr marL="180975" indent="-180975" algn="l">
              <a:lnSpc>
                <a:spcPct val="200000"/>
              </a:lnSpc>
              <a:spcBef>
                <a:spcPct val="0"/>
              </a:spcBef>
              <a:spcAft>
                <a:spcPct val="0"/>
              </a:spcAft>
              <a:buClr>
                <a:srgbClr val="AB2328"/>
              </a:buClr>
              <a:buFont typeface="Times New Roman" panose="02020603050405020304" pitchFamily="18" charset="0"/>
              <a:buChar char="›"/>
              <a:defRPr sz="1800">
                <a:solidFill>
                  <a:srgbClr val="3D3935"/>
                </a:solidFill>
                <a:latin typeface="+mn-lt"/>
              </a:defRPr>
            </a:lvl1pPr>
            <a:lvl2pPr marL="0" indent="0" algn="l">
              <a:spcBef>
                <a:spcPct val="0"/>
              </a:spcBef>
              <a:spcAft>
                <a:spcPct val="0"/>
              </a:spcAft>
              <a:defRPr sz="1800">
                <a:solidFill>
                  <a:srgbClr val="6B6966"/>
                </a:solidFill>
              </a:defRPr>
            </a:lvl2pPr>
            <a:lvl3pPr marL="0" indent="0" algn="l">
              <a:spcBef>
                <a:spcPct val="0"/>
              </a:spcBef>
              <a:spcAft>
                <a:spcPct val="0"/>
              </a:spcAft>
              <a:buClr>
                <a:srgbClr val="A00F14"/>
              </a:buClr>
              <a:buFont typeface="Courier New" panose="02070309020205020404" pitchFamily="49" charset="0"/>
              <a:buChar char="­"/>
              <a:defRPr sz="1800">
                <a:solidFill>
                  <a:srgbClr val="6B6966"/>
                </a:solidFill>
              </a:defRPr>
            </a:lvl3pPr>
            <a:lvl4pPr marL="406400" indent="-227013" algn="l" defTabSz="207963">
              <a:spcBef>
                <a:spcPct val="0"/>
              </a:spcBef>
              <a:spcAft>
                <a:spcPct val="0"/>
              </a:spcAft>
              <a:buClr>
                <a:srgbClr val="AB2328"/>
              </a:buClr>
              <a:buFont typeface="Courier New" panose="02070309020205020404" pitchFamily="49" charset="0"/>
              <a:buChar char="­"/>
              <a:defRPr sz="1800">
                <a:solidFill>
                  <a:srgbClr val="3D3935"/>
                </a:solidFill>
                <a:latin typeface="+mn-lt"/>
              </a:defRPr>
            </a:lvl4pPr>
            <a:lvl5pPr marL="0" indent="0" algn="l">
              <a:spcBef>
                <a:spcPct val="0"/>
              </a:spcBef>
              <a:spcAft>
                <a:spcPct val="0"/>
              </a:spcAft>
              <a:buClr>
                <a:srgbClr val="C00000"/>
              </a:buClr>
              <a:buFont typeface="Courier New" panose="02070309020205020404" pitchFamily="49" charset="0"/>
              <a:buChar char="­"/>
              <a:defRPr/>
            </a:lvl5pPr>
            <a:lvl6pPr marL="673100" indent="-225425">
              <a:spcBef>
                <a:spcPts val="400"/>
              </a:spcBef>
              <a:buClr>
                <a:srgbClr val="AB2328"/>
              </a:buClr>
              <a:buFont typeface="Courier New" panose="02070309020205020404" pitchFamily="49" charset="0"/>
              <a:buChar char="­"/>
              <a:defRPr sz="1800">
                <a:solidFill>
                  <a:srgbClr val="3D3935"/>
                </a:solidFill>
              </a:defRPr>
            </a:lvl6pPr>
            <a:lvl7pPr marL="946150" indent="-227013">
              <a:spcBef>
                <a:spcPts val="400"/>
              </a:spcBef>
              <a:buClr>
                <a:srgbClr val="AB2328"/>
              </a:buClr>
              <a:buFont typeface="Courier New" panose="02070309020205020404" pitchFamily="49" charset="0"/>
              <a:buChar char="­"/>
              <a:defRPr sz="1800">
                <a:solidFill>
                  <a:srgbClr val="3D3935"/>
                </a:solidFill>
              </a:defRPr>
            </a:lvl7pPr>
            <a:lvl8pPr marL="1219200" indent="-230188">
              <a:spcBef>
                <a:spcPts val="400"/>
              </a:spcBef>
              <a:buClr>
                <a:srgbClr val="AB2328"/>
              </a:buClr>
              <a:buFont typeface="Courier New" panose="02070309020205020404" pitchFamily="49" charset="0"/>
              <a:buChar char="­"/>
              <a:defRPr sz="1800">
                <a:solidFill>
                  <a:srgbClr val="3D3935"/>
                </a:solidFill>
              </a:defRPr>
            </a:lvl8pPr>
          </a:lstStyle>
          <a:p>
            <a:pPr lvl="0"/>
            <a:r>
              <a:rPr lang="en-US"/>
              <a:t>Click to edit text</a:t>
            </a:r>
          </a:p>
          <a:p>
            <a:pPr lvl="3"/>
            <a:r>
              <a:rPr lang="en-US"/>
              <a:t>Second level</a:t>
            </a:r>
          </a:p>
          <a:p>
            <a:pPr lvl="5"/>
            <a:r>
              <a:rPr lang="en-US"/>
              <a:t>Third level</a:t>
            </a:r>
          </a:p>
          <a:p>
            <a:pPr lvl="6"/>
            <a:r>
              <a:rPr lang="en-US"/>
              <a:t>Fourth level</a:t>
            </a:r>
          </a:p>
          <a:p>
            <a:pPr lvl="7"/>
            <a:r>
              <a:rPr lang="en-US"/>
              <a:t>Fifth level</a:t>
            </a:r>
            <a:endParaRPr lang="en-GB"/>
          </a:p>
        </p:txBody>
      </p:sp>
      <p:cxnSp>
        <p:nvCxnSpPr>
          <p:cNvPr id="5" name="Straight Connector 4"/>
          <p:cNvCxnSpPr/>
          <p:nvPr userDrawn="1"/>
        </p:nvCxnSpPr>
        <p:spPr>
          <a:xfrm flipH="1">
            <a:off x="468000" y="441325"/>
            <a:ext cx="1029600" cy="0"/>
          </a:xfrm>
          <a:prstGeom prst="line">
            <a:avLst/>
          </a:prstGeom>
          <a:ln w="12700" cmpd="sng">
            <a:solidFill>
              <a:srgbClr val="AB2328"/>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450000" y="6444391"/>
            <a:ext cx="2133600" cy="192181"/>
          </a:xfrm>
          <a:prstGeom prst="rect">
            <a:avLst/>
          </a:prstGeom>
        </p:spPr>
        <p:txBody>
          <a:bodyPr vert="horz" lIns="0" tIns="0" rIns="91440" bIns="0" rtlCol="0" anchor="ctr"/>
          <a:lstStyle>
            <a:lvl1pPr algn="l">
              <a:defRPr sz="1400" baseline="0">
                <a:solidFill>
                  <a:srgbClr val="3D3935"/>
                </a:solidFill>
                <a:latin typeface="Times New Roman"/>
                <a:cs typeface="Times New Roman"/>
              </a:defRPr>
            </a:lvl1pPr>
          </a:lstStyle>
          <a:p>
            <a:fld id="{2CC4CF26-8106-A64C-B5CA-03A742C46BBA}" type="slidenum">
              <a:rPr lang="en-US" smtClean="0"/>
              <a:t>‹#›</a:t>
            </a:fld>
            <a:endParaRPr lang="en-US"/>
          </a:p>
        </p:txBody>
      </p:sp>
    </p:spTree>
    <p:extLst>
      <p:ext uri="{BB962C8B-B14F-4D97-AF65-F5344CB8AC3E}">
        <p14:creationId xmlns:p14="http://schemas.microsoft.com/office/powerpoint/2010/main" val="38988255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and bod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0000" y="828000"/>
            <a:ext cx="8359200" cy="716180"/>
          </a:xfrm>
          <a:prstGeom prst="rect">
            <a:avLst/>
          </a:prstGeom>
        </p:spPr>
        <p:txBody>
          <a:bodyPr>
            <a:normAutofit/>
          </a:bodyPr>
          <a:lstStyle>
            <a:lvl1pPr>
              <a:defRPr sz="2800">
                <a:solidFill>
                  <a:srgbClr val="3D3935"/>
                </a:solidFill>
              </a:defRPr>
            </a:lvl1pPr>
          </a:lstStyle>
          <a:p>
            <a:r>
              <a:rPr lang="en-US"/>
              <a:t>Click to edit title</a:t>
            </a:r>
          </a:p>
        </p:txBody>
      </p:sp>
      <p:sp>
        <p:nvSpPr>
          <p:cNvPr id="4" name="Text Placeholder 3"/>
          <p:cNvSpPr>
            <a:spLocks noGrp="1"/>
          </p:cNvSpPr>
          <p:nvPr>
            <p:ph type="body" sz="quarter" idx="10" hasCustomPrompt="1"/>
          </p:nvPr>
        </p:nvSpPr>
        <p:spPr>
          <a:xfrm>
            <a:off x="359999" y="1710000"/>
            <a:ext cx="8359201" cy="4427537"/>
          </a:xfrm>
          <a:prstGeom prst="rect">
            <a:avLst/>
          </a:prstGeom>
        </p:spPr>
        <p:txBody>
          <a:bodyPr>
            <a:noAutofit/>
          </a:bodyPr>
          <a:lstStyle>
            <a:lvl1pPr marL="180975" indent="-180975" algn="l">
              <a:spcBef>
                <a:spcPts val="800"/>
              </a:spcBef>
              <a:spcAft>
                <a:spcPct val="0"/>
              </a:spcAft>
              <a:buClr>
                <a:srgbClr val="AB2328"/>
              </a:buClr>
              <a:buFont typeface="Times New Roman" panose="02020603050405020304" pitchFamily="18" charset="0"/>
              <a:buChar char="›"/>
              <a:defRPr sz="1800" baseline="0">
                <a:solidFill>
                  <a:srgbClr val="3D3935"/>
                </a:solidFill>
                <a:latin typeface="+mn-lt"/>
              </a:defRPr>
            </a:lvl1pPr>
            <a:lvl2pPr marL="0" indent="0" algn="l">
              <a:spcBef>
                <a:spcPct val="0"/>
              </a:spcBef>
              <a:spcAft>
                <a:spcPct val="0"/>
              </a:spcAft>
              <a:defRPr sz="1800">
                <a:solidFill>
                  <a:srgbClr val="6B6966"/>
                </a:solidFill>
              </a:defRPr>
            </a:lvl2pPr>
            <a:lvl3pPr marL="0" indent="0" algn="l">
              <a:spcBef>
                <a:spcPct val="0"/>
              </a:spcBef>
              <a:spcAft>
                <a:spcPct val="0"/>
              </a:spcAft>
              <a:buClr>
                <a:srgbClr val="A00F14"/>
              </a:buClr>
              <a:buFont typeface="Courier New" panose="02070309020205020404" pitchFamily="49" charset="0"/>
              <a:buChar char="­"/>
              <a:defRPr sz="1800">
                <a:solidFill>
                  <a:srgbClr val="6B6966"/>
                </a:solidFill>
              </a:defRPr>
            </a:lvl3pPr>
            <a:lvl4pPr marL="406400" indent="-227013" algn="l">
              <a:spcBef>
                <a:spcPts val="800"/>
              </a:spcBef>
              <a:spcAft>
                <a:spcPct val="0"/>
              </a:spcAft>
              <a:buClr>
                <a:srgbClr val="AB2328"/>
              </a:buClr>
              <a:buFont typeface="Courier New" panose="02070309020205020404" pitchFamily="49" charset="0"/>
              <a:buChar char="­"/>
              <a:defRPr sz="1800">
                <a:solidFill>
                  <a:srgbClr val="3D3935"/>
                </a:solidFill>
                <a:latin typeface="+mn-lt"/>
              </a:defRPr>
            </a:lvl4pPr>
            <a:lvl5pPr marL="0" indent="0" algn="l">
              <a:spcBef>
                <a:spcPct val="0"/>
              </a:spcBef>
              <a:spcAft>
                <a:spcPct val="0"/>
              </a:spcAft>
              <a:buClr>
                <a:srgbClr val="C00000"/>
              </a:buClr>
              <a:buFont typeface="Courier New" panose="02070309020205020404" pitchFamily="49" charset="0"/>
              <a:buChar char="­"/>
              <a:defRPr/>
            </a:lvl5pPr>
            <a:lvl6pPr marL="673100" indent="-225425">
              <a:spcBef>
                <a:spcPts val="400"/>
              </a:spcBef>
              <a:buClr>
                <a:srgbClr val="AB2328"/>
              </a:buClr>
              <a:buFont typeface="Courier New" panose="02070309020205020404" pitchFamily="49" charset="0"/>
              <a:buChar char="­"/>
              <a:defRPr sz="1800">
                <a:solidFill>
                  <a:srgbClr val="3D3935"/>
                </a:solidFill>
              </a:defRPr>
            </a:lvl6pPr>
            <a:lvl7pPr marL="946150" indent="-227013">
              <a:spcBef>
                <a:spcPts val="400"/>
              </a:spcBef>
              <a:buClr>
                <a:srgbClr val="AB2328"/>
              </a:buClr>
              <a:buFont typeface="Courier New" panose="02070309020205020404" pitchFamily="49" charset="0"/>
              <a:buChar char="­"/>
              <a:defRPr sz="1800">
                <a:solidFill>
                  <a:srgbClr val="3D3935"/>
                </a:solidFill>
              </a:defRPr>
            </a:lvl7pPr>
            <a:lvl8pPr marL="1219200" indent="-230188" defTabSz="404813">
              <a:spcBef>
                <a:spcPts val="400"/>
              </a:spcBef>
              <a:buClr>
                <a:srgbClr val="AB2328"/>
              </a:buClr>
              <a:buFont typeface="Courier New" panose="02070309020205020404" pitchFamily="49" charset="0"/>
              <a:buChar char="­"/>
              <a:defRPr sz="1800">
                <a:solidFill>
                  <a:srgbClr val="3D3935"/>
                </a:solidFill>
              </a:defRPr>
            </a:lvl8pPr>
          </a:lstStyle>
          <a:p>
            <a:pPr lvl="0"/>
            <a:r>
              <a:rPr lang="en-US"/>
              <a:t>Click to edit text</a:t>
            </a:r>
          </a:p>
          <a:p>
            <a:pPr lvl="3"/>
            <a:r>
              <a:rPr lang="en-US"/>
              <a:t>Second level</a:t>
            </a:r>
          </a:p>
          <a:p>
            <a:pPr lvl="5"/>
            <a:r>
              <a:rPr lang="en-US"/>
              <a:t>Third level</a:t>
            </a:r>
          </a:p>
          <a:p>
            <a:pPr lvl="6"/>
            <a:r>
              <a:rPr lang="en-US"/>
              <a:t>Fourth level</a:t>
            </a:r>
          </a:p>
          <a:p>
            <a:pPr lvl="7"/>
            <a:r>
              <a:rPr lang="en-US"/>
              <a:t>Fifth level</a:t>
            </a:r>
            <a:endParaRPr lang="en-GB"/>
          </a:p>
        </p:txBody>
      </p:sp>
      <p:cxnSp>
        <p:nvCxnSpPr>
          <p:cNvPr id="9" name="Straight Connector 8"/>
          <p:cNvCxnSpPr/>
          <p:nvPr userDrawn="1"/>
        </p:nvCxnSpPr>
        <p:spPr>
          <a:xfrm flipH="1">
            <a:off x="468000" y="441325"/>
            <a:ext cx="1029600" cy="0"/>
          </a:xfrm>
          <a:prstGeom prst="line">
            <a:avLst/>
          </a:prstGeom>
          <a:ln w="12700" cmpd="sng">
            <a:solidFill>
              <a:srgbClr val="AB2328"/>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450000" y="6444391"/>
            <a:ext cx="2133600" cy="192181"/>
          </a:xfrm>
          <a:prstGeom prst="rect">
            <a:avLst/>
          </a:prstGeom>
        </p:spPr>
        <p:txBody>
          <a:bodyPr vert="horz" lIns="0" tIns="0" rIns="91440" bIns="0" rtlCol="0" anchor="ctr"/>
          <a:lstStyle>
            <a:lvl1pPr algn="l">
              <a:defRPr sz="1400" baseline="0">
                <a:solidFill>
                  <a:srgbClr val="3D3935"/>
                </a:solidFill>
                <a:latin typeface="Times New Roman"/>
                <a:cs typeface="Times New Roman"/>
              </a:defRPr>
            </a:lvl1pPr>
          </a:lstStyle>
          <a:p>
            <a:fld id="{2CC4CF26-8106-A64C-B5CA-03A742C46BBA}" type="slidenum">
              <a:rPr lang="en-US" smtClean="0"/>
              <a:t>‹#›</a:t>
            </a:fld>
            <a:endParaRPr lang="en-US"/>
          </a:p>
        </p:txBody>
      </p:sp>
    </p:spTree>
    <p:extLst>
      <p:ext uri="{BB962C8B-B14F-4D97-AF65-F5344CB8AC3E}">
        <p14:creationId xmlns:p14="http://schemas.microsoft.com/office/powerpoint/2010/main" val="4241108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body text &amp;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0000" y="828000"/>
            <a:ext cx="8359200" cy="716180"/>
          </a:xfrm>
          <a:prstGeom prst="rect">
            <a:avLst/>
          </a:prstGeom>
        </p:spPr>
        <p:txBody>
          <a:bodyPr>
            <a:normAutofit/>
          </a:bodyPr>
          <a:lstStyle>
            <a:lvl1pPr>
              <a:defRPr sz="2800">
                <a:solidFill>
                  <a:srgbClr val="3D3935"/>
                </a:solidFill>
              </a:defRPr>
            </a:lvl1pPr>
          </a:lstStyle>
          <a:p>
            <a:r>
              <a:rPr lang="en-US"/>
              <a:t>Click to edit title</a:t>
            </a:r>
          </a:p>
        </p:txBody>
      </p:sp>
      <p:sp>
        <p:nvSpPr>
          <p:cNvPr id="4" name="Text Placeholder 3"/>
          <p:cNvSpPr>
            <a:spLocks noGrp="1"/>
          </p:cNvSpPr>
          <p:nvPr>
            <p:ph type="body" sz="quarter" idx="10" hasCustomPrompt="1"/>
          </p:nvPr>
        </p:nvSpPr>
        <p:spPr>
          <a:xfrm>
            <a:off x="360000" y="1710000"/>
            <a:ext cx="5241888" cy="4427537"/>
          </a:xfrm>
          <a:prstGeom prst="rect">
            <a:avLst/>
          </a:prstGeom>
        </p:spPr>
        <p:txBody>
          <a:bodyPr>
            <a:noAutofit/>
          </a:bodyPr>
          <a:lstStyle>
            <a:lvl1pPr marL="180975" indent="-180975" algn="l">
              <a:spcBef>
                <a:spcPts val="800"/>
              </a:spcBef>
              <a:spcAft>
                <a:spcPct val="0"/>
              </a:spcAft>
              <a:buClr>
                <a:srgbClr val="AB2328"/>
              </a:buClr>
              <a:buFont typeface="Times New Roman" panose="02020603050405020304" pitchFamily="18" charset="0"/>
              <a:buChar char="›"/>
              <a:defRPr sz="1800">
                <a:solidFill>
                  <a:srgbClr val="3D3935"/>
                </a:solidFill>
                <a:latin typeface="+mn-lt"/>
              </a:defRPr>
            </a:lvl1pPr>
            <a:lvl2pPr marL="0" indent="0" algn="l">
              <a:spcBef>
                <a:spcPct val="0"/>
              </a:spcBef>
              <a:spcAft>
                <a:spcPct val="0"/>
              </a:spcAft>
              <a:defRPr sz="1800">
                <a:solidFill>
                  <a:srgbClr val="6B6966"/>
                </a:solidFill>
              </a:defRPr>
            </a:lvl2pPr>
            <a:lvl3pPr marL="0" indent="0" algn="l">
              <a:spcBef>
                <a:spcPct val="0"/>
              </a:spcBef>
              <a:spcAft>
                <a:spcPct val="0"/>
              </a:spcAft>
              <a:buClr>
                <a:srgbClr val="A00F14"/>
              </a:buClr>
              <a:buFont typeface="Courier New" panose="02070309020205020404" pitchFamily="49" charset="0"/>
              <a:buChar char="­"/>
              <a:defRPr sz="1800">
                <a:solidFill>
                  <a:srgbClr val="6B6966"/>
                </a:solidFill>
              </a:defRPr>
            </a:lvl3pPr>
            <a:lvl4pPr marL="406400" indent="-227013" algn="l">
              <a:spcBef>
                <a:spcPts val="800"/>
              </a:spcBef>
              <a:spcAft>
                <a:spcPct val="0"/>
              </a:spcAft>
              <a:buClr>
                <a:srgbClr val="AB2328"/>
              </a:buClr>
              <a:buFont typeface="Courier New" panose="02070309020205020404" pitchFamily="49" charset="0"/>
              <a:buChar char="­"/>
              <a:tabLst>
                <a:tab pos="406400" algn="l"/>
              </a:tabLst>
              <a:defRPr sz="1800">
                <a:solidFill>
                  <a:srgbClr val="3D3935"/>
                </a:solidFill>
                <a:latin typeface="+mn-lt"/>
              </a:defRPr>
            </a:lvl4pPr>
            <a:lvl5pPr marL="0" indent="0" algn="l">
              <a:spcBef>
                <a:spcPct val="0"/>
              </a:spcBef>
              <a:spcAft>
                <a:spcPct val="0"/>
              </a:spcAft>
              <a:buClr>
                <a:srgbClr val="C00000"/>
              </a:buClr>
              <a:buFont typeface="Courier New" panose="02070309020205020404" pitchFamily="49" charset="0"/>
              <a:buChar char="­"/>
              <a:defRPr/>
            </a:lvl5pPr>
            <a:lvl6pPr marL="673100" indent="-225425">
              <a:spcBef>
                <a:spcPts val="400"/>
              </a:spcBef>
              <a:buClr>
                <a:srgbClr val="AB2328"/>
              </a:buClr>
              <a:buFont typeface="Courier New" panose="02070309020205020404" pitchFamily="49" charset="0"/>
              <a:buChar char="­"/>
              <a:tabLst>
                <a:tab pos="357188" algn="l"/>
              </a:tabLst>
              <a:defRPr sz="1800">
                <a:solidFill>
                  <a:srgbClr val="3D3935"/>
                </a:solidFill>
              </a:defRPr>
            </a:lvl6pPr>
            <a:lvl7pPr marL="946150" indent="-227013">
              <a:spcBef>
                <a:spcPts val="400"/>
              </a:spcBef>
              <a:buClr>
                <a:srgbClr val="AB2328"/>
              </a:buClr>
              <a:buFont typeface="Courier New" panose="02070309020205020404" pitchFamily="49" charset="0"/>
              <a:buChar char="­"/>
              <a:tabLst>
                <a:tab pos="357188" algn="l"/>
              </a:tabLst>
              <a:defRPr sz="1800">
                <a:solidFill>
                  <a:srgbClr val="3D3935"/>
                </a:solidFill>
              </a:defRPr>
            </a:lvl7pPr>
            <a:lvl8pPr marL="1219200" indent="-230188" defTabSz="404813">
              <a:spcBef>
                <a:spcPts val="400"/>
              </a:spcBef>
              <a:buClr>
                <a:srgbClr val="AB2328"/>
              </a:buClr>
              <a:buFont typeface="Courier New" panose="02070309020205020404" pitchFamily="49" charset="0"/>
              <a:buChar char="­"/>
              <a:tabLst>
                <a:tab pos="357188" algn="l"/>
              </a:tabLst>
              <a:defRPr sz="1800">
                <a:solidFill>
                  <a:srgbClr val="3D3935"/>
                </a:solidFill>
              </a:defRPr>
            </a:lvl8pPr>
          </a:lstStyle>
          <a:p>
            <a:pPr lvl="0"/>
            <a:r>
              <a:rPr lang="en-US"/>
              <a:t>Click to edit text</a:t>
            </a:r>
          </a:p>
          <a:p>
            <a:pPr lvl="3"/>
            <a:r>
              <a:rPr lang="en-US"/>
              <a:t>Second level</a:t>
            </a:r>
          </a:p>
          <a:p>
            <a:pPr lvl="5"/>
            <a:r>
              <a:rPr lang="en-US"/>
              <a:t>Third level</a:t>
            </a:r>
          </a:p>
          <a:p>
            <a:pPr lvl="6"/>
            <a:r>
              <a:rPr lang="en-US"/>
              <a:t>Fourth level</a:t>
            </a:r>
          </a:p>
          <a:p>
            <a:pPr lvl="7"/>
            <a:r>
              <a:rPr lang="en-US"/>
              <a:t>Fifth level</a:t>
            </a:r>
            <a:endParaRPr lang="en-GB"/>
          </a:p>
        </p:txBody>
      </p:sp>
      <p:cxnSp>
        <p:nvCxnSpPr>
          <p:cNvPr id="9" name="Straight Connector 8"/>
          <p:cNvCxnSpPr/>
          <p:nvPr userDrawn="1"/>
        </p:nvCxnSpPr>
        <p:spPr>
          <a:xfrm flipH="1">
            <a:off x="468000" y="441325"/>
            <a:ext cx="1029600" cy="0"/>
          </a:xfrm>
          <a:prstGeom prst="line">
            <a:avLst/>
          </a:prstGeom>
          <a:ln w="12700" cmpd="sng">
            <a:solidFill>
              <a:srgbClr val="AB2328"/>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p:cNvSpPr>
            <a:spLocks noGrp="1"/>
          </p:cNvSpPr>
          <p:nvPr>
            <p:ph type="pic" sz="quarter" idx="11"/>
          </p:nvPr>
        </p:nvSpPr>
        <p:spPr>
          <a:xfrm>
            <a:off x="6298386" y="1818000"/>
            <a:ext cx="2845613" cy="3455987"/>
          </a:xfrm>
          <a:prstGeom prst="rect">
            <a:avLst/>
          </a:prstGeom>
        </p:spPr>
        <p:txBody>
          <a:bodyPr/>
          <a:lstStyle>
            <a:lvl1pPr marL="0" indent="0">
              <a:buFontTx/>
              <a:buNone/>
              <a:defRPr>
                <a:solidFill>
                  <a:srgbClr val="4B4B4A"/>
                </a:solidFill>
              </a:defRPr>
            </a:lvl1pPr>
          </a:lstStyle>
          <a:p>
            <a:r>
              <a:rPr lang="de-DE"/>
              <a:t>Bild durch Klicken auf Symbol hinzufügen</a:t>
            </a:r>
            <a:endParaRPr lang="en-GB"/>
          </a:p>
        </p:txBody>
      </p:sp>
      <p:sp>
        <p:nvSpPr>
          <p:cNvPr id="8" name="Slide Number Placeholder 5"/>
          <p:cNvSpPr>
            <a:spLocks noGrp="1"/>
          </p:cNvSpPr>
          <p:nvPr>
            <p:ph type="sldNum" sz="quarter" idx="4"/>
          </p:nvPr>
        </p:nvSpPr>
        <p:spPr>
          <a:xfrm>
            <a:off x="450000" y="6444391"/>
            <a:ext cx="2133600" cy="192181"/>
          </a:xfrm>
          <a:prstGeom prst="rect">
            <a:avLst/>
          </a:prstGeom>
        </p:spPr>
        <p:txBody>
          <a:bodyPr vert="horz" lIns="0" tIns="0" rIns="91440" bIns="0" rtlCol="0" anchor="ctr"/>
          <a:lstStyle>
            <a:lvl1pPr algn="l">
              <a:defRPr sz="1400" baseline="0">
                <a:solidFill>
                  <a:srgbClr val="3D3935"/>
                </a:solidFill>
                <a:latin typeface="Times New Roman"/>
                <a:cs typeface="Times New Roman"/>
              </a:defRPr>
            </a:lvl1pPr>
          </a:lstStyle>
          <a:p>
            <a:fld id="{2CC4CF26-8106-A64C-B5CA-03A742C46BBA}" type="slidenum">
              <a:rPr lang="en-US" smtClean="0"/>
              <a:t>‹#›</a:t>
            </a:fld>
            <a:endParaRPr lang="en-US"/>
          </a:p>
        </p:txBody>
      </p:sp>
    </p:spTree>
    <p:extLst>
      <p:ext uri="{BB962C8B-B14F-4D97-AF65-F5344CB8AC3E}">
        <p14:creationId xmlns:p14="http://schemas.microsoft.com/office/powerpoint/2010/main" val="1360924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lumn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0000" y="828000"/>
            <a:ext cx="8359200" cy="716180"/>
          </a:xfrm>
          <a:prstGeom prst="rect">
            <a:avLst/>
          </a:prstGeom>
        </p:spPr>
        <p:txBody>
          <a:bodyPr>
            <a:normAutofit/>
          </a:bodyPr>
          <a:lstStyle>
            <a:lvl1pPr>
              <a:defRPr sz="2800" baseline="0">
                <a:solidFill>
                  <a:srgbClr val="3D3935"/>
                </a:solidFill>
              </a:defRPr>
            </a:lvl1pPr>
          </a:lstStyle>
          <a:p>
            <a:r>
              <a:rPr lang="en-US"/>
              <a:t>Click to edit title</a:t>
            </a:r>
          </a:p>
        </p:txBody>
      </p:sp>
      <p:sp>
        <p:nvSpPr>
          <p:cNvPr id="3" name="Content Placeholder 2"/>
          <p:cNvSpPr>
            <a:spLocks noGrp="1"/>
          </p:cNvSpPr>
          <p:nvPr>
            <p:ph sz="half" idx="1" hasCustomPrompt="1"/>
          </p:nvPr>
        </p:nvSpPr>
        <p:spPr>
          <a:xfrm>
            <a:off x="360000" y="1708150"/>
            <a:ext cx="4068000" cy="4418014"/>
          </a:xfrm>
          <a:prstGeom prst="rect">
            <a:avLst/>
          </a:prstGeom>
        </p:spPr>
        <p:txBody>
          <a:bodyPr/>
          <a:lstStyle>
            <a:lvl1pPr marL="180000" indent="-180000">
              <a:spcBef>
                <a:spcPts val="800"/>
              </a:spcBef>
              <a:buClr>
                <a:srgbClr val="AB2328"/>
              </a:buClr>
              <a:buFont typeface="Times New Roman" panose="02020603050405020304" pitchFamily="18" charset="0"/>
              <a:buChar char="›"/>
              <a:defRPr sz="1800">
                <a:solidFill>
                  <a:srgbClr val="3D3935"/>
                </a:solidFill>
              </a:defRPr>
            </a:lvl1pPr>
            <a:lvl2pPr marL="406400" indent="-227013">
              <a:spcBef>
                <a:spcPts val="800"/>
              </a:spcBef>
              <a:buClr>
                <a:srgbClr val="AB2328"/>
              </a:buClr>
              <a:buFont typeface="Courier New" panose="02070309020205020404" pitchFamily="49" charset="0"/>
              <a:buChar char="­"/>
              <a:defRPr sz="1800">
                <a:solidFill>
                  <a:srgbClr val="3D3935"/>
                </a:solidFill>
              </a:defRPr>
            </a:lvl2pPr>
            <a:lvl3pPr>
              <a:defRPr sz="1846">
                <a:solidFill>
                  <a:srgbClr val="4A4A49"/>
                </a:solidFill>
              </a:defRPr>
            </a:lvl3pPr>
            <a:lvl4pPr>
              <a:defRPr sz="1662">
                <a:solidFill>
                  <a:srgbClr val="4A4A49"/>
                </a:solidFill>
              </a:defRPr>
            </a:lvl4pPr>
            <a:lvl5pPr>
              <a:defRPr sz="1662">
                <a:solidFill>
                  <a:srgbClr val="4A4A49"/>
                </a:solidFill>
              </a:defRPr>
            </a:lvl5pPr>
            <a:lvl6pPr>
              <a:defRPr sz="1662"/>
            </a:lvl6pPr>
            <a:lvl7pPr>
              <a:defRPr sz="1662"/>
            </a:lvl7pPr>
            <a:lvl8pPr>
              <a:defRPr sz="1662"/>
            </a:lvl8pPr>
            <a:lvl9pPr>
              <a:defRPr sz="1662"/>
            </a:lvl9pPr>
          </a:lstStyle>
          <a:p>
            <a:pPr lvl="0"/>
            <a:r>
              <a:rPr lang="en-US"/>
              <a:t>Click to edit text</a:t>
            </a:r>
          </a:p>
          <a:p>
            <a:pPr lvl="1"/>
            <a:r>
              <a:rPr lang="en-US"/>
              <a:t>Second level</a:t>
            </a:r>
          </a:p>
        </p:txBody>
      </p:sp>
      <p:sp>
        <p:nvSpPr>
          <p:cNvPr id="4" name="Content Placeholder 3"/>
          <p:cNvSpPr>
            <a:spLocks noGrp="1"/>
          </p:cNvSpPr>
          <p:nvPr>
            <p:ph sz="half" idx="2" hasCustomPrompt="1"/>
          </p:nvPr>
        </p:nvSpPr>
        <p:spPr>
          <a:xfrm>
            <a:off x="4652624" y="1708150"/>
            <a:ext cx="4068000" cy="4418014"/>
          </a:xfrm>
          <a:prstGeom prst="rect">
            <a:avLst/>
          </a:prstGeom>
        </p:spPr>
        <p:txBody>
          <a:bodyPr/>
          <a:lstStyle>
            <a:lvl1pPr marL="180000" indent="-180000">
              <a:spcBef>
                <a:spcPts val="800"/>
              </a:spcBef>
              <a:buClr>
                <a:srgbClr val="AB2328"/>
              </a:buClr>
              <a:buFont typeface="Times New Roman" panose="02020603050405020304" pitchFamily="18" charset="0"/>
              <a:buChar char="›"/>
              <a:defRPr sz="1800">
                <a:solidFill>
                  <a:srgbClr val="3D3935"/>
                </a:solidFill>
              </a:defRPr>
            </a:lvl1pPr>
            <a:lvl2pPr marL="406400" indent="-227013">
              <a:spcBef>
                <a:spcPts val="800"/>
              </a:spcBef>
              <a:buClr>
                <a:srgbClr val="AB2328"/>
              </a:buClr>
              <a:buFont typeface="Courier New" panose="02070309020205020404" pitchFamily="49" charset="0"/>
              <a:buChar char="­"/>
              <a:defRPr sz="1800">
                <a:solidFill>
                  <a:srgbClr val="3D3935"/>
                </a:solidFill>
              </a:defRPr>
            </a:lvl2pPr>
            <a:lvl3pPr>
              <a:defRPr sz="1846">
                <a:solidFill>
                  <a:srgbClr val="4A4A49"/>
                </a:solidFill>
              </a:defRPr>
            </a:lvl3pPr>
            <a:lvl4pPr>
              <a:defRPr sz="1662">
                <a:solidFill>
                  <a:srgbClr val="4A4A49"/>
                </a:solidFill>
              </a:defRPr>
            </a:lvl4pPr>
            <a:lvl5pPr>
              <a:defRPr sz="1662">
                <a:solidFill>
                  <a:srgbClr val="4A4A49"/>
                </a:solidFill>
              </a:defRPr>
            </a:lvl5pPr>
            <a:lvl6pPr>
              <a:defRPr sz="1662"/>
            </a:lvl6pPr>
            <a:lvl7pPr>
              <a:defRPr sz="1662"/>
            </a:lvl7pPr>
            <a:lvl8pPr>
              <a:defRPr sz="1662"/>
            </a:lvl8pPr>
            <a:lvl9pPr>
              <a:defRPr sz="1662"/>
            </a:lvl9pPr>
          </a:lstStyle>
          <a:p>
            <a:pPr lvl="0"/>
            <a:r>
              <a:rPr lang="en-US"/>
              <a:t>Click to edit text</a:t>
            </a:r>
          </a:p>
          <a:p>
            <a:pPr lvl="1"/>
            <a:r>
              <a:rPr lang="en-US"/>
              <a:t>Second level</a:t>
            </a:r>
          </a:p>
        </p:txBody>
      </p:sp>
      <p:cxnSp>
        <p:nvCxnSpPr>
          <p:cNvPr id="6" name="Straight Connector 5"/>
          <p:cNvCxnSpPr/>
          <p:nvPr userDrawn="1"/>
        </p:nvCxnSpPr>
        <p:spPr>
          <a:xfrm flipH="1">
            <a:off x="468000" y="441325"/>
            <a:ext cx="1029600" cy="0"/>
          </a:xfrm>
          <a:prstGeom prst="line">
            <a:avLst/>
          </a:prstGeom>
          <a:ln w="12700" cmpd="sng">
            <a:solidFill>
              <a:srgbClr val="AB2328"/>
            </a:solidFill>
          </a:ln>
          <a:effectLst/>
        </p:spPr>
        <p:style>
          <a:lnRef idx="2">
            <a:schemeClr val="accent1"/>
          </a:lnRef>
          <a:fillRef idx="0">
            <a:schemeClr val="accent1"/>
          </a:fillRef>
          <a:effectRef idx="1">
            <a:schemeClr val="accent1"/>
          </a:effectRef>
          <a:fontRef idx="minor">
            <a:schemeClr val="tx1"/>
          </a:fontRef>
        </p:style>
      </p:cxnSp>
      <p:sp>
        <p:nvSpPr>
          <p:cNvPr id="7" name="Slide Number Placeholder 5"/>
          <p:cNvSpPr>
            <a:spLocks noGrp="1"/>
          </p:cNvSpPr>
          <p:nvPr>
            <p:ph type="sldNum" sz="quarter" idx="4"/>
          </p:nvPr>
        </p:nvSpPr>
        <p:spPr>
          <a:xfrm>
            <a:off x="450000" y="6444391"/>
            <a:ext cx="2133600" cy="192181"/>
          </a:xfrm>
          <a:prstGeom prst="rect">
            <a:avLst/>
          </a:prstGeom>
        </p:spPr>
        <p:txBody>
          <a:bodyPr vert="horz" lIns="0" tIns="0" rIns="91440" bIns="0" rtlCol="0" anchor="ctr"/>
          <a:lstStyle>
            <a:lvl1pPr algn="l">
              <a:defRPr sz="1400" baseline="0">
                <a:solidFill>
                  <a:srgbClr val="3D3935"/>
                </a:solidFill>
                <a:latin typeface="Times New Roman"/>
                <a:cs typeface="Times New Roman"/>
              </a:defRPr>
            </a:lvl1pPr>
          </a:lstStyle>
          <a:p>
            <a:fld id="{2CC4CF26-8106-A64C-B5CA-03A742C46BBA}" type="slidenum">
              <a:rPr lang="en-US" smtClean="0"/>
              <a:t>‹#›</a:t>
            </a:fld>
            <a:endParaRPr lang="en-US"/>
          </a:p>
        </p:txBody>
      </p:sp>
    </p:spTree>
    <p:extLst>
      <p:ext uri="{BB962C8B-B14F-4D97-AF65-F5344CB8AC3E}">
        <p14:creationId xmlns:p14="http://schemas.microsoft.com/office/powerpoint/2010/main" val="3729240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One Column text">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2CC4CF26-8106-A64C-B5CA-03A742C46BBA}" type="slidenum">
              <a:rPr lang="en-US" smtClean="0"/>
              <a:t>‹#›</a:t>
            </a:fld>
            <a:endParaRPr lang="en-US"/>
          </a:p>
        </p:txBody>
      </p:sp>
      <p:cxnSp>
        <p:nvCxnSpPr>
          <p:cNvPr id="4" name="Straight Connector 5"/>
          <p:cNvCxnSpPr/>
          <p:nvPr userDrawn="1"/>
        </p:nvCxnSpPr>
        <p:spPr>
          <a:xfrm flipH="1">
            <a:off x="468000" y="441325"/>
            <a:ext cx="1029600" cy="0"/>
          </a:xfrm>
          <a:prstGeom prst="line">
            <a:avLst/>
          </a:prstGeom>
          <a:ln w="12700" cmpd="sng">
            <a:solidFill>
              <a:srgbClr val="AB2328"/>
            </a:solidFill>
          </a:ln>
          <a:effectLst/>
        </p:spPr>
        <p:style>
          <a:lnRef idx="2">
            <a:schemeClr val="accent1"/>
          </a:lnRef>
          <a:fillRef idx="0">
            <a:schemeClr val="accent1"/>
          </a:fillRef>
          <a:effectRef idx="1">
            <a:schemeClr val="accent1"/>
          </a:effectRef>
          <a:fontRef idx="minor">
            <a:schemeClr val="tx1"/>
          </a:fontRef>
        </p:style>
      </p:cxnSp>
      <p:sp>
        <p:nvSpPr>
          <p:cNvPr id="5" name="Title 1"/>
          <p:cNvSpPr>
            <a:spLocks noGrp="1"/>
          </p:cNvSpPr>
          <p:nvPr>
            <p:ph type="title" hasCustomPrompt="1"/>
          </p:nvPr>
        </p:nvSpPr>
        <p:spPr>
          <a:xfrm>
            <a:off x="360000" y="828000"/>
            <a:ext cx="8359200" cy="716180"/>
          </a:xfrm>
          <a:prstGeom prst="rect">
            <a:avLst/>
          </a:prstGeom>
        </p:spPr>
        <p:txBody>
          <a:bodyPr>
            <a:normAutofit/>
          </a:bodyPr>
          <a:lstStyle>
            <a:lvl1pPr>
              <a:defRPr sz="2800" baseline="0">
                <a:solidFill>
                  <a:srgbClr val="3D3935"/>
                </a:solidFill>
              </a:defRPr>
            </a:lvl1pPr>
          </a:lstStyle>
          <a:p>
            <a:r>
              <a:rPr lang="en-US"/>
              <a:t>Click to edit title</a:t>
            </a:r>
          </a:p>
        </p:txBody>
      </p:sp>
      <p:sp>
        <p:nvSpPr>
          <p:cNvPr id="6" name="Content Placeholder 2"/>
          <p:cNvSpPr>
            <a:spLocks noGrp="1"/>
          </p:cNvSpPr>
          <p:nvPr>
            <p:ph sz="half" idx="1" hasCustomPrompt="1"/>
          </p:nvPr>
        </p:nvSpPr>
        <p:spPr>
          <a:xfrm>
            <a:off x="360000" y="1708150"/>
            <a:ext cx="8359200" cy="4418014"/>
          </a:xfrm>
          <a:prstGeom prst="rect">
            <a:avLst/>
          </a:prstGeom>
        </p:spPr>
        <p:txBody>
          <a:bodyPr/>
          <a:lstStyle>
            <a:lvl1pPr marL="180000" indent="-180000">
              <a:spcBef>
                <a:spcPts val="800"/>
              </a:spcBef>
              <a:buClr>
                <a:srgbClr val="AB2328"/>
              </a:buClr>
              <a:buFont typeface="Times New Roman" panose="02020603050405020304" pitchFamily="18" charset="0"/>
              <a:buChar char="›"/>
              <a:defRPr sz="1800">
                <a:solidFill>
                  <a:srgbClr val="3D3935"/>
                </a:solidFill>
              </a:defRPr>
            </a:lvl1pPr>
            <a:lvl2pPr marL="406400" indent="-227013">
              <a:spcBef>
                <a:spcPts val="800"/>
              </a:spcBef>
              <a:buClr>
                <a:srgbClr val="AB2328"/>
              </a:buClr>
              <a:buFont typeface="Courier New" panose="02070309020205020404" pitchFamily="49" charset="0"/>
              <a:buChar char="­"/>
              <a:defRPr sz="1800">
                <a:solidFill>
                  <a:srgbClr val="3D3935"/>
                </a:solidFill>
              </a:defRPr>
            </a:lvl2pPr>
            <a:lvl3pPr>
              <a:defRPr sz="1846">
                <a:solidFill>
                  <a:srgbClr val="4A4A49"/>
                </a:solidFill>
              </a:defRPr>
            </a:lvl3pPr>
            <a:lvl4pPr>
              <a:defRPr sz="1662">
                <a:solidFill>
                  <a:srgbClr val="4A4A49"/>
                </a:solidFill>
              </a:defRPr>
            </a:lvl4pPr>
            <a:lvl5pPr>
              <a:defRPr sz="1662">
                <a:solidFill>
                  <a:srgbClr val="4A4A49"/>
                </a:solidFill>
              </a:defRPr>
            </a:lvl5pPr>
            <a:lvl6pPr>
              <a:defRPr sz="1662"/>
            </a:lvl6pPr>
            <a:lvl7pPr>
              <a:defRPr sz="1662"/>
            </a:lvl7pPr>
            <a:lvl8pPr>
              <a:defRPr sz="1662"/>
            </a:lvl8pPr>
            <a:lvl9pPr>
              <a:defRPr sz="1662"/>
            </a:lvl9pPr>
          </a:lstStyle>
          <a:p>
            <a:pPr lvl="0"/>
            <a:r>
              <a:rPr lang="en-US"/>
              <a:t>Click to edit text</a:t>
            </a:r>
          </a:p>
          <a:p>
            <a:pPr lvl="1"/>
            <a:r>
              <a:rPr lang="en-US"/>
              <a:t>Second level</a:t>
            </a:r>
          </a:p>
        </p:txBody>
      </p:sp>
    </p:spTree>
    <p:extLst>
      <p:ext uri="{BB962C8B-B14F-4D97-AF65-F5344CB8AC3E}">
        <p14:creationId xmlns:p14="http://schemas.microsoft.com/office/powerpoint/2010/main" val="2147614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0000" y="828000"/>
            <a:ext cx="8359200" cy="716180"/>
          </a:xfrm>
          <a:prstGeom prst="rect">
            <a:avLst/>
          </a:prstGeom>
        </p:spPr>
        <p:txBody>
          <a:bodyPr>
            <a:normAutofit/>
          </a:bodyPr>
          <a:lstStyle>
            <a:lvl1pPr>
              <a:defRPr sz="2800">
                <a:solidFill>
                  <a:srgbClr val="3D3935"/>
                </a:solidFill>
              </a:defRPr>
            </a:lvl1pPr>
          </a:lstStyle>
          <a:p>
            <a:r>
              <a:rPr lang="en-US"/>
              <a:t>Click to edit title</a:t>
            </a:r>
          </a:p>
        </p:txBody>
      </p:sp>
      <p:cxnSp>
        <p:nvCxnSpPr>
          <p:cNvPr id="4" name="Straight Connector 3"/>
          <p:cNvCxnSpPr/>
          <p:nvPr userDrawn="1"/>
        </p:nvCxnSpPr>
        <p:spPr>
          <a:xfrm flipH="1">
            <a:off x="468000" y="441325"/>
            <a:ext cx="1029600" cy="0"/>
          </a:xfrm>
          <a:prstGeom prst="line">
            <a:avLst/>
          </a:prstGeom>
          <a:ln w="12700" cmpd="sng">
            <a:solidFill>
              <a:srgbClr val="AB2328"/>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5"/>
          <p:cNvSpPr>
            <a:spLocks noGrp="1"/>
          </p:cNvSpPr>
          <p:nvPr>
            <p:ph type="sldNum" sz="quarter" idx="4"/>
          </p:nvPr>
        </p:nvSpPr>
        <p:spPr>
          <a:xfrm>
            <a:off x="450000" y="6444391"/>
            <a:ext cx="2133600" cy="192181"/>
          </a:xfrm>
          <a:prstGeom prst="rect">
            <a:avLst/>
          </a:prstGeom>
        </p:spPr>
        <p:txBody>
          <a:bodyPr vert="horz" lIns="0" tIns="0" rIns="91440" bIns="0" rtlCol="0" anchor="ctr"/>
          <a:lstStyle>
            <a:lvl1pPr algn="l">
              <a:defRPr sz="1400" baseline="0">
                <a:solidFill>
                  <a:srgbClr val="3D3935"/>
                </a:solidFill>
                <a:latin typeface="Times New Roman"/>
                <a:cs typeface="Times New Roman"/>
              </a:defRPr>
            </a:lvl1pPr>
          </a:lstStyle>
          <a:p>
            <a:fld id="{2CC4CF26-8106-A64C-B5CA-03A742C46BBA}" type="slidenum">
              <a:rPr lang="en-US" smtClean="0"/>
              <a:t>‹#›</a:t>
            </a:fld>
            <a:endParaRPr lang="en-US"/>
          </a:p>
        </p:txBody>
      </p:sp>
    </p:spTree>
    <p:extLst>
      <p:ext uri="{BB962C8B-B14F-4D97-AF65-F5344CB8AC3E}">
        <p14:creationId xmlns:p14="http://schemas.microsoft.com/office/powerpoint/2010/main" val="1068860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io">
    <p:spTree>
      <p:nvGrpSpPr>
        <p:cNvPr id="1" name=""/>
        <p:cNvGrpSpPr/>
        <p:nvPr/>
      </p:nvGrpSpPr>
      <p:grpSpPr>
        <a:xfrm>
          <a:off x="0" y="0"/>
          <a:ext cx="0" cy="0"/>
          <a:chOff x="0" y="0"/>
          <a:chExt cx="0" cy="0"/>
        </a:xfrm>
      </p:grpSpPr>
      <p:sp>
        <p:nvSpPr>
          <p:cNvPr id="16" name="Text Placeholder 15"/>
          <p:cNvSpPr>
            <a:spLocks noGrp="1"/>
          </p:cNvSpPr>
          <p:nvPr>
            <p:ph type="body" sz="quarter" idx="12" hasCustomPrompt="1"/>
          </p:nvPr>
        </p:nvSpPr>
        <p:spPr>
          <a:xfrm>
            <a:off x="360000" y="4383088"/>
            <a:ext cx="3634387" cy="1327150"/>
          </a:xfrm>
          <a:prstGeom prst="rect">
            <a:avLst/>
          </a:prstGeom>
        </p:spPr>
        <p:txBody>
          <a:bodyPr/>
          <a:lstStyle>
            <a:lvl1pPr marL="0" indent="0">
              <a:spcBef>
                <a:spcPct val="0"/>
              </a:spcBef>
              <a:buFontTx/>
              <a:buNone/>
              <a:defRPr>
                <a:solidFill>
                  <a:srgbClr val="3D3935"/>
                </a:solidFill>
              </a:defRPr>
            </a:lvl1pPr>
          </a:lstStyle>
          <a:p>
            <a:pPr lvl="0"/>
            <a:r>
              <a:rPr lang="en-US"/>
              <a:t>Click to edit text</a:t>
            </a:r>
            <a:endParaRPr lang="en-GB"/>
          </a:p>
        </p:txBody>
      </p:sp>
      <p:cxnSp>
        <p:nvCxnSpPr>
          <p:cNvPr id="3" name="Straight Connector 2"/>
          <p:cNvCxnSpPr/>
          <p:nvPr userDrawn="1"/>
        </p:nvCxnSpPr>
        <p:spPr>
          <a:xfrm flipH="1">
            <a:off x="468000" y="441325"/>
            <a:ext cx="1029600" cy="0"/>
          </a:xfrm>
          <a:prstGeom prst="line">
            <a:avLst/>
          </a:prstGeom>
          <a:ln w="12700" cmpd="sng">
            <a:solidFill>
              <a:srgbClr val="AB2328"/>
            </a:solidFill>
          </a:ln>
          <a:effectLst/>
        </p:spPr>
        <p:style>
          <a:lnRef idx="2">
            <a:schemeClr val="accent1"/>
          </a:lnRef>
          <a:fillRef idx="0">
            <a:schemeClr val="accent1"/>
          </a:fillRef>
          <a:effectRef idx="1">
            <a:schemeClr val="accent1"/>
          </a:effectRef>
          <a:fontRef idx="minor">
            <a:schemeClr val="tx1"/>
          </a:fontRef>
        </p:style>
      </p:cxnSp>
      <p:sp>
        <p:nvSpPr>
          <p:cNvPr id="11" name="Slide Number Placeholder 5"/>
          <p:cNvSpPr>
            <a:spLocks noGrp="1"/>
          </p:cNvSpPr>
          <p:nvPr>
            <p:ph type="sldNum" sz="quarter" idx="4"/>
          </p:nvPr>
        </p:nvSpPr>
        <p:spPr>
          <a:xfrm>
            <a:off x="449129" y="6444391"/>
            <a:ext cx="2133600" cy="192181"/>
          </a:xfrm>
          <a:prstGeom prst="rect">
            <a:avLst/>
          </a:prstGeom>
        </p:spPr>
        <p:txBody>
          <a:bodyPr vert="horz" lIns="0" tIns="0" rIns="91440" bIns="0" rtlCol="0" anchor="ctr"/>
          <a:lstStyle>
            <a:lvl1pPr algn="l">
              <a:defRPr sz="1400" baseline="0">
                <a:solidFill>
                  <a:srgbClr val="3D3935"/>
                </a:solidFill>
                <a:latin typeface="Times New Roman"/>
                <a:cs typeface="Times New Roman"/>
              </a:defRPr>
            </a:lvl1pPr>
          </a:lstStyle>
          <a:p>
            <a:fld id="{2CC4CF26-8106-A64C-B5CA-03A742C46BBA}" type="slidenum">
              <a:rPr lang="en-US" smtClean="0"/>
              <a:t>‹#›</a:t>
            </a:fld>
            <a:endParaRPr lang="en-US"/>
          </a:p>
        </p:txBody>
      </p:sp>
      <p:sp>
        <p:nvSpPr>
          <p:cNvPr id="12" name="Text Placeholder 11"/>
          <p:cNvSpPr>
            <a:spLocks noGrp="1"/>
          </p:cNvSpPr>
          <p:nvPr>
            <p:ph type="body" sz="quarter" idx="10" hasCustomPrompt="1"/>
          </p:nvPr>
        </p:nvSpPr>
        <p:spPr>
          <a:xfrm>
            <a:off x="4320000" y="1663513"/>
            <a:ext cx="4399200" cy="4495800"/>
          </a:xfrm>
          <a:prstGeom prst="rect">
            <a:avLst/>
          </a:prstGeom>
        </p:spPr>
        <p:txBody>
          <a:bodyPr/>
          <a:lstStyle>
            <a:lvl1pPr marL="0" indent="0">
              <a:spcBef>
                <a:spcPct val="0"/>
              </a:spcBef>
              <a:spcAft>
                <a:spcPct val="0"/>
              </a:spcAft>
              <a:buFontTx/>
              <a:buNone/>
              <a:defRPr>
                <a:solidFill>
                  <a:srgbClr val="3D3935"/>
                </a:solidFill>
              </a:defRPr>
            </a:lvl1pPr>
            <a:lvl2pPr marL="190500" indent="0">
              <a:buFontTx/>
              <a:buNone/>
              <a:defRPr/>
            </a:lvl2pPr>
            <a:lvl3pPr>
              <a:buFontTx/>
              <a:buNone/>
              <a:defRPr/>
            </a:lvl3pPr>
            <a:lvl4pPr>
              <a:buFontTx/>
              <a:buNone/>
              <a:defRPr/>
            </a:lvl4pPr>
            <a:lvl5pPr marL="342909" indent="0">
              <a:buFontTx/>
              <a:buNone/>
              <a:defRPr/>
            </a:lvl5pPr>
          </a:lstStyle>
          <a:p>
            <a:pPr lvl="0"/>
            <a:r>
              <a:rPr lang="en-US"/>
              <a:t>Click to edit text</a:t>
            </a:r>
          </a:p>
        </p:txBody>
      </p:sp>
      <p:sp>
        <p:nvSpPr>
          <p:cNvPr id="14" name="Picture Placeholder 13"/>
          <p:cNvSpPr>
            <a:spLocks noGrp="1"/>
          </p:cNvSpPr>
          <p:nvPr>
            <p:ph type="pic" sz="quarter" idx="11"/>
          </p:nvPr>
        </p:nvSpPr>
        <p:spPr>
          <a:xfrm>
            <a:off x="468000" y="1773238"/>
            <a:ext cx="3337560" cy="2404872"/>
          </a:xfrm>
          <a:prstGeom prst="rect">
            <a:avLst/>
          </a:prstGeom>
        </p:spPr>
        <p:txBody>
          <a:bodyPr/>
          <a:lstStyle>
            <a:lvl1pPr marL="0" indent="0">
              <a:buFontTx/>
              <a:buNone/>
              <a:defRPr>
                <a:solidFill>
                  <a:srgbClr val="4B4B4A"/>
                </a:solidFill>
              </a:defRPr>
            </a:lvl1pPr>
          </a:lstStyle>
          <a:p>
            <a:r>
              <a:rPr lang="de-DE"/>
              <a:t>Bild durch Klicken auf Symbol hinzufügen</a:t>
            </a:r>
            <a:endParaRPr lang="en-GB"/>
          </a:p>
        </p:txBody>
      </p:sp>
      <p:sp>
        <p:nvSpPr>
          <p:cNvPr id="18" name="Text Placeholder 17"/>
          <p:cNvSpPr>
            <a:spLocks noGrp="1"/>
          </p:cNvSpPr>
          <p:nvPr>
            <p:ph type="body" sz="quarter" idx="13" hasCustomPrompt="1"/>
          </p:nvPr>
        </p:nvSpPr>
        <p:spPr>
          <a:xfrm>
            <a:off x="360000" y="828000"/>
            <a:ext cx="8359200" cy="780711"/>
          </a:xfrm>
          <a:prstGeom prst="rect">
            <a:avLst/>
          </a:prstGeom>
        </p:spPr>
        <p:txBody>
          <a:bodyPr>
            <a:normAutofit/>
          </a:bodyPr>
          <a:lstStyle>
            <a:lvl1pPr marL="0" indent="0">
              <a:lnSpc>
                <a:spcPts val="2769"/>
              </a:lnSpc>
              <a:spcBef>
                <a:spcPct val="0"/>
              </a:spcBef>
              <a:buFontTx/>
              <a:buNone/>
              <a:defRPr sz="2800">
                <a:solidFill>
                  <a:srgbClr val="3D3935"/>
                </a:solidFill>
              </a:defRPr>
            </a:lvl1pPr>
            <a:lvl2pPr marL="190500" indent="0">
              <a:buFontTx/>
              <a:buNone/>
              <a:defRPr/>
            </a:lvl2pPr>
          </a:lstStyle>
          <a:p>
            <a:pPr lvl="0"/>
            <a:r>
              <a:rPr lang="en-US"/>
              <a:t>Click to edit Bio headline</a:t>
            </a:r>
          </a:p>
        </p:txBody>
      </p:sp>
    </p:spTree>
    <p:extLst>
      <p:ext uri="{BB962C8B-B14F-4D97-AF65-F5344CB8AC3E}">
        <p14:creationId xmlns:p14="http://schemas.microsoft.com/office/powerpoint/2010/main" val="4131441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sp>
        <p:nvSpPr>
          <p:cNvPr id="16" name="Picture Placeholder 14"/>
          <p:cNvSpPr>
            <a:spLocks noGrp="1"/>
          </p:cNvSpPr>
          <p:nvPr>
            <p:ph type="pic" sz="quarter" idx="15"/>
          </p:nvPr>
        </p:nvSpPr>
        <p:spPr>
          <a:xfrm>
            <a:off x="1282650" y="4163544"/>
            <a:ext cx="2516188" cy="1809750"/>
          </a:xfrm>
          <a:prstGeom prst="rect">
            <a:avLst/>
          </a:prstGeom>
        </p:spPr>
        <p:txBody>
          <a:bodyPr/>
          <a:lstStyle>
            <a:lvl1pPr marL="0" indent="0">
              <a:buFontTx/>
              <a:buNone/>
              <a:defRPr>
                <a:solidFill>
                  <a:srgbClr val="4B4B4A"/>
                </a:solidFill>
              </a:defRPr>
            </a:lvl1pPr>
          </a:lstStyle>
          <a:p>
            <a:r>
              <a:rPr lang="de-DE"/>
              <a:t>Bild durch Klicken auf Symbol hinzufügen</a:t>
            </a:r>
            <a:endParaRPr lang="en-GB"/>
          </a:p>
        </p:txBody>
      </p:sp>
      <p:sp>
        <p:nvSpPr>
          <p:cNvPr id="15" name="Picture Placeholder 14"/>
          <p:cNvSpPr>
            <a:spLocks noGrp="1"/>
          </p:cNvSpPr>
          <p:nvPr>
            <p:ph type="pic" sz="quarter" idx="14"/>
          </p:nvPr>
        </p:nvSpPr>
        <p:spPr>
          <a:xfrm>
            <a:off x="1283200" y="1786874"/>
            <a:ext cx="2516188" cy="1809750"/>
          </a:xfrm>
          <a:prstGeom prst="rect">
            <a:avLst/>
          </a:prstGeom>
        </p:spPr>
        <p:txBody>
          <a:bodyPr/>
          <a:lstStyle>
            <a:lvl1pPr marL="0" indent="0">
              <a:buFontTx/>
              <a:buNone/>
              <a:defRPr>
                <a:solidFill>
                  <a:srgbClr val="4B4B4A"/>
                </a:solidFill>
              </a:defRPr>
            </a:lvl1pPr>
          </a:lstStyle>
          <a:p>
            <a:r>
              <a:rPr lang="de-DE"/>
              <a:t>Bild durch Klicken auf Symbol hinzufügen</a:t>
            </a:r>
            <a:endParaRPr lang="en-GB"/>
          </a:p>
        </p:txBody>
      </p:sp>
      <p:cxnSp>
        <p:nvCxnSpPr>
          <p:cNvPr id="3" name="Straight Connector 2"/>
          <p:cNvCxnSpPr/>
          <p:nvPr userDrawn="1"/>
        </p:nvCxnSpPr>
        <p:spPr>
          <a:xfrm flipH="1">
            <a:off x="468000" y="441325"/>
            <a:ext cx="1029600" cy="0"/>
          </a:xfrm>
          <a:prstGeom prst="line">
            <a:avLst/>
          </a:prstGeom>
          <a:ln w="12700" cmpd="sng">
            <a:solidFill>
              <a:srgbClr val="AB2328"/>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userDrawn="1"/>
        </p:nvCxnSpPr>
        <p:spPr>
          <a:xfrm>
            <a:off x="4420075" y="3877147"/>
            <a:ext cx="1080000" cy="0"/>
          </a:xfrm>
          <a:prstGeom prst="line">
            <a:avLst/>
          </a:prstGeom>
          <a:ln w="12700" cmpd="sng">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14" name="Text Placeholder 17"/>
          <p:cNvSpPr>
            <a:spLocks noGrp="1"/>
          </p:cNvSpPr>
          <p:nvPr>
            <p:ph type="body" sz="quarter" idx="13" hasCustomPrompt="1"/>
          </p:nvPr>
        </p:nvSpPr>
        <p:spPr>
          <a:xfrm>
            <a:off x="360000" y="828000"/>
            <a:ext cx="8359200" cy="658604"/>
          </a:xfrm>
          <a:prstGeom prst="rect">
            <a:avLst/>
          </a:prstGeom>
        </p:spPr>
        <p:txBody>
          <a:bodyPr>
            <a:normAutofit/>
          </a:bodyPr>
          <a:lstStyle>
            <a:lvl1pPr marL="0" indent="0">
              <a:lnSpc>
                <a:spcPts val="2769"/>
              </a:lnSpc>
              <a:spcBef>
                <a:spcPct val="0"/>
              </a:spcBef>
              <a:buFontTx/>
              <a:buNone/>
              <a:defRPr lang="en-US" sz="2800" kern="1200" smtClean="0">
                <a:solidFill>
                  <a:srgbClr val="3D3935"/>
                </a:solidFill>
                <a:latin typeface="Times New Roman"/>
                <a:ea typeface="+mn-ea"/>
                <a:cs typeface="Times New Roman"/>
              </a:defRPr>
            </a:lvl1pPr>
            <a:lvl2pPr marL="190500" indent="0">
              <a:buFontTx/>
              <a:buNone/>
              <a:defRPr/>
            </a:lvl2pPr>
          </a:lstStyle>
          <a:p>
            <a:pPr marL="0" lvl="0" indent="0" algn="l" defTabSz="422041" rtl="0" eaLnBrk="1" latinLnBrk="0" hangingPunct="1">
              <a:spcBef>
                <a:spcPts val="831"/>
              </a:spcBef>
              <a:spcAft>
                <a:spcPct val="0"/>
              </a:spcAft>
              <a:buClr>
                <a:schemeClr val="accent2"/>
              </a:buClr>
              <a:buFontTx/>
              <a:buNone/>
            </a:pPr>
            <a:r>
              <a:rPr lang="en-US"/>
              <a:t>Click to edit Contact headline</a:t>
            </a:r>
          </a:p>
        </p:txBody>
      </p:sp>
      <p:sp>
        <p:nvSpPr>
          <p:cNvPr id="19" name="Text Placeholder 18"/>
          <p:cNvSpPr>
            <a:spLocks noGrp="1"/>
          </p:cNvSpPr>
          <p:nvPr>
            <p:ph type="body" sz="quarter" idx="16" hasCustomPrompt="1"/>
          </p:nvPr>
        </p:nvSpPr>
        <p:spPr>
          <a:xfrm>
            <a:off x="4320000" y="1664906"/>
            <a:ext cx="4399200" cy="2036762"/>
          </a:xfrm>
          <a:prstGeom prst="rect">
            <a:avLst/>
          </a:prstGeom>
        </p:spPr>
        <p:txBody>
          <a:bodyPr/>
          <a:lstStyle>
            <a:lvl1pPr marL="0" indent="0">
              <a:spcBef>
                <a:spcPct val="0"/>
              </a:spcBef>
              <a:buFontTx/>
              <a:buNone/>
              <a:defRPr>
                <a:solidFill>
                  <a:srgbClr val="3D3935"/>
                </a:solidFill>
              </a:defRPr>
            </a:lvl1pPr>
          </a:lstStyle>
          <a:p>
            <a:pPr lvl="0"/>
            <a:r>
              <a:rPr lang="en-US"/>
              <a:t>Click to edit text</a:t>
            </a:r>
            <a:endParaRPr lang="en-GB"/>
          </a:p>
        </p:txBody>
      </p:sp>
      <p:sp>
        <p:nvSpPr>
          <p:cNvPr id="20" name="Text Placeholder 18"/>
          <p:cNvSpPr>
            <a:spLocks noGrp="1"/>
          </p:cNvSpPr>
          <p:nvPr>
            <p:ph type="body" sz="quarter" idx="17" hasCustomPrompt="1"/>
          </p:nvPr>
        </p:nvSpPr>
        <p:spPr>
          <a:xfrm>
            <a:off x="4320000" y="4057524"/>
            <a:ext cx="4399200" cy="2036762"/>
          </a:xfrm>
          <a:prstGeom prst="rect">
            <a:avLst/>
          </a:prstGeom>
        </p:spPr>
        <p:txBody>
          <a:bodyPr/>
          <a:lstStyle>
            <a:lvl1pPr marL="0" indent="0">
              <a:spcBef>
                <a:spcPct val="0"/>
              </a:spcBef>
              <a:buFontTx/>
              <a:buNone/>
              <a:defRPr>
                <a:solidFill>
                  <a:srgbClr val="3D3935"/>
                </a:solidFill>
              </a:defRPr>
            </a:lvl1pPr>
          </a:lstStyle>
          <a:p>
            <a:pPr lvl="0"/>
            <a:r>
              <a:rPr lang="en-US"/>
              <a:t>Click to edit text</a:t>
            </a:r>
            <a:endParaRPr lang="en-GB"/>
          </a:p>
        </p:txBody>
      </p:sp>
      <p:sp>
        <p:nvSpPr>
          <p:cNvPr id="22" name="Slide Number Placeholder 5"/>
          <p:cNvSpPr>
            <a:spLocks noGrp="1"/>
          </p:cNvSpPr>
          <p:nvPr>
            <p:ph type="sldNum" sz="quarter" idx="4"/>
          </p:nvPr>
        </p:nvSpPr>
        <p:spPr>
          <a:xfrm>
            <a:off x="450000" y="6444391"/>
            <a:ext cx="2133600" cy="192181"/>
          </a:xfrm>
          <a:prstGeom prst="rect">
            <a:avLst/>
          </a:prstGeom>
        </p:spPr>
        <p:txBody>
          <a:bodyPr vert="horz" lIns="0" tIns="0" rIns="91440" bIns="0" rtlCol="0" anchor="ctr"/>
          <a:lstStyle>
            <a:lvl1pPr algn="l">
              <a:defRPr sz="1400" baseline="0">
                <a:solidFill>
                  <a:srgbClr val="3D3935"/>
                </a:solidFill>
                <a:latin typeface="Times New Roman"/>
                <a:cs typeface="Times New Roman"/>
              </a:defRPr>
            </a:lvl1pPr>
          </a:lstStyle>
          <a:p>
            <a:fld id="{2CC4CF26-8106-A64C-B5CA-03A742C46BBA}" type="slidenum">
              <a:rPr lang="en-US" smtClean="0"/>
              <a:t>‹#›</a:t>
            </a:fld>
            <a:endParaRPr lang="en-US"/>
          </a:p>
        </p:txBody>
      </p:sp>
    </p:spTree>
    <p:extLst>
      <p:ext uri="{BB962C8B-B14F-4D97-AF65-F5344CB8AC3E}">
        <p14:creationId xmlns:p14="http://schemas.microsoft.com/office/powerpoint/2010/main" val="2724524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rt Example">
    <p:spTree>
      <p:nvGrpSpPr>
        <p:cNvPr id="1" name=""/>
        <p:cNvGrpSpPr/>
        <p:nvPr/>
      </p:nvGrpSpPr>
      <p:grpSpPr>
        <a:xfrm>
          <a:off x="0" y="0"/>
          <a:ext cx="0" cy="0"/>
          <a:chOff x="0" y="0"/>
          <a:chExt cx="0" cy="0"/>
        </a:xfrm>
      </p:grpSpPr>
      <p:cxnSp>
        <p:nvCxnSpPr>
          <p:cNvPr id="3" name="Straight Connector 2"/>
          <p:cNvCxnSpPr/>
          <p:nvPr userDrawn="1"/>
        </p:nvCxnSpPr>
        <p:spPr>
          <a:xfrm flipH="1">
            <a:off x="468000" y="441325"/>
            <a:ext cx="1029600" cy="0"/>
          </a:xfrm>
          <a:prstGeom prst="line">
            <a:avLst/>
          </a:prstGeom>
          <a:ln w="12700" cmpd="sng">
            <a:solidFill>
              <a:srgbClr val="AB2328"/>
            </a:solidFill>
          </a:ln>
          <a:effectLst/>
        </p:spPr>
        <p:style>
          <a:lnRef idx="2">
            <a:schemeClr val="accent1"/>
          </a:lnRef>
          <a:fillRef idx="0">
            <a:schemeClr val="accent1"/>
          </a:fillRef>
          <a:effectRef idx="1">
            <a:schemeClr val="accent1"/>
          </a:effectRef>
          <a:fontRef idx="minor">
            <a:schemeClr val="tx1"/>
          </a:fontRef>
        </p:style>
      </p:cxnSp>
      <p:sp>
        <p:nvSpPr>
          <p:cNvPr id="8" name="Slide Number Placeholder 5"/>
          <p:cNvSpPr>
            <a:spLocks noGrp="1"/>
          </p:cNvSpPr>
          <p:nvPr>
            <p:ph type="sldNum" sz="quarter" idx="4"/>
          </p:nvPr>
        </p:nvSpPr>
        <p:spPr>
          <a:xfrm>
            <a:off x="450000" y="6444391"/>
            <a:ext cx="2133600" cy="192181"/>
          </a:xfrm>
          <a:prstGeom prst="rect">
            <a:avLst/>
          </a:prstGeom>
        </p:spPr>
        <p:txBody>
          <a:bodyPr vert="horz" lIns="0" tIns="0" rIns="91440" bIns="0" rtlCol="0" anchor="ctr"/>
          <a:lstStyle>
            <a:lvl1pPr algn="l">
              <a:defRPr sz="1400" baseline="0">
                <a:solidFill>
                  <a:srgbClr val="3D3935"/>
                </a:solidFill>
                <a:latin typeface="Times New Roman"/>
                <a:cs typeface="Times New Roman"/>
              </a:defRPr>
            </a:lvl1pPr>
          </a:lstStyle>
          <a:p>
            <a:fld id="{2CC4CF26-8106-A64C-B5CA-03A742C46BBA}" type="slidenum">
              <a:rPr lang="en-US" smtClean="0"/>
              <a:t>‹#›</a:t>
            </a:fld>
            <a:endParaRPr lang="en-US"/>
          </a:p>
        </p:txBody>
      </p:sp>
      <p:sp>
        <p:nvSpPr>
          <p:cNvPr id="9" name="Text Placeholder 17"/>
          <p:cNvSpPr>
            <a:spLocks noGrp="1"/>
          </p:cNvSpPr>
          <p:nvPr>
            <p:ph type="body" sz="quarter" idx="13" hasCustomPrompt="1"/>
          </p:nvPr>
        </p:nvSpPr>
        <p:spPr>
          <a:xfrm>
            <a:off x="360000" y="828000"/>
            <a:ext cx="8359200" cy="780711"/>
          </a:xfrm>
          <a:prstGeom prst="rect">
            <a:avLst/>
          </a:prstGeom>
        </p:spPr>
        <p:txBody>
          <a:bodyPr>
            <a:normAutofit/>
          </a:bodyPr>
          <a:lstStyle>
            <a:lvl1pPr marL="0" indent="0">
              <a:lnSpc>
                <a:spcPts val="2769"/>
              </a:lnSpc>
              <a:spcBef>
                <a:spcPct val="0"/>
              </a:spcBef>
              <a:buFontTx/>
              <a:buNone/>
              <a:defRPr lang="en-US" sz="2800" kern="1200" smtClean="0">
                <a:solidFill>
                  <a:srgbClr val="3D3935"/>
                </a:solidFill>
                <a:latin typeface="Times New Roman"/>
                <a:ea typeface="+mn-ea"/>
                <a:cs typeface="Times New Roman"/>
              </a:defRPr>
            </a:lvl1pPr>
            <a:lvl2pPr marL="190500" indent="0">
              <a:buFontTx/>
              <a:buNone/>
              <a:defRPr/>
            </a:lvl2pPr>
          </a:lstStyle>
          <a:p>
            <a:pPr marL="0" lvl="0" indent="0" algn="l" defTabSz="422041" rtl="0" eaLnBrk="1" latinLnBrk="0" hangingPunct="1">
              <a:spcBef>
                <a:spcPts val="831"/>
              </a:spcBef>
              <a:spcAft>
                <a:spcPct val="0"/>
              </a:spcAft>
              <a:buClr>
                <a:schemeClr val="accent2"/>
              </a:buClr>
              <a:buFontTx/>
              <a:buNone/>
            </a:pPr>
            <a:r>
              <a:rPr lang="en-US"/>
              <a:t>Click to edit Chart headline</a:t>
            </a:r>
          </a:p>
        </p:txBody>
      </p:sp>
      <p:sp>
        <p:nvSpPr>
          <p:cNvPr id="10" name="Chart Placeholder 9"/>
          <p:cNvSpPr>
            <a:spLocks noGrp="1"/>
          </p:cNvSpPr>
          <p:nvPr>
            <p:ph type="chart" sz="quarter" idx="14"/>
          </p:nvPr>
        </p:nvSpPr>
        <p:spPr>
          <a:xfrm>
            <a:off x="1080000" y="1707403"/>
            <a:ext cx="6342063" cy="4437062"/>
          </a:xfrm>
          <a:prstGeom prst="rect">
            <a:avLst/>
          </a:prstGeom>
        </p:spPr>
        <p:txBody>
          <a:bodyPr/>
          <a:lstStyle>
            <a:lvl1pPr marL="0" indent="0">
              <a:buFontTx/>
              <a:buNone/>
              <a:defRPr/>
            </a:lvl1pPr>
          </a:lstStyle>
          <a:p>
            <a:r>
              <a:rPr lang="de-DE"/>
              <a:t>Diagramm durch Klicken auf Symbol hinzufügen</a:t>
            </a:r>
            <a:endParaRPr lang="en-GB"/>
          </a:p>
        </p:txBody>
      </p:sp>
    </p:spTree>
    <p:extLst>
      <p:ext uri="{BB962C8B-B14F-4D97-AF65-F5344CB8AC3E}">
        <p14:creationId xmlns:p14="http://schemas.microsoft.com/office/powerpoint/2010/main" val="3114791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slide">
    <p:spTree>
      <p:nvGrpSpPr>
        <p:cNvPr id="1" name=""/>
        <p:cNvGrpSpPr/>
        <p:nvPr/>
      </p:nvGrpSpPr>
      <p:grpSpPr>
        <a:xfrm>
          <a:off x="0" y="0"/>
          <a:ext cx="0" cy="0"/>
          <a:chOff x="0" y="0"/>
          <a:chExt cx="0" cy="0"/>
        </a:xfrm>
      </p:grpSpPr>
      <p:cxnSp>
        <p:nvCxnSpPr>
          <p:cNvPr id="3" name="Straight Connector 2"/>
          <p:cNvCxnSpPr/>
          <p:nvPr userDrawn="1"/>
        </p:nvCxnSpPr>
        <p:spPr>
          <a:xfrm flipH="1">
            <a:off x="468000" y="441325"/>
            <a:ext cx="1029600" cy="0"/>
          </a:xfrm>
          <a:prstGeom prst="line">
            <a:avLst/>
          </a:prstGeom>
          <a:ln w="12700" cmpd="sng">
            <a:solidFill>
              <a:srgbClr val="AB2328"/>
            </a:solidFill>
          </a:ln>
          <a:effectLst/>
        </p:spPr>
        <p:style>
          <a:lnRef idx="2">
            <a:schemeClr val="accent1"/>
          </a:lnRef>
          <a:fillRef idx="0">
            <a:schemeClr val="accent1"/>
          </a:fillRef>
          <a:effectRef idx="1">
            <a:schemeClr val="accent1"/>
          </a:effectRef>
          <a:fontRef idx="minor">
            <a:schemeClr val="tx1"/>
          </a:fontRef>
        </p:style>
      </p:cxnSp>
      <p:sp>
        <p:nvSpPr>
          <p:cNvPr id="4" name="Slide Number Placeholder 5"/>
          <p:cNvSpPr>
            <a:spLocks noGrp="1"/>
          </p:cNvSpPr>
          <p:nvPr>
            <p:ph type="sldNum" sz="quarter" idx="4"/>
          </p:nvPr>
        </p:nvSpPr>
        <p:spPr>
          <a:xfrm>
            <a:off x="450000" y="6444391"/>
            <a:ext cx="2133600" cy="192181"/>
          </a:xfrm>
          <a:prstGeom prst="rect">
            <a:avLst/>
          </a:prstGeom>
        </p:spPr>
        <p:txBody>
          <a:bodyPr vert="horz" lIns="0" tIns="0" rIns="91440" bIns="0" rtlCol="0" anchor="ctr"/>
          <a:lstStyle>
            <a:lvl1pPr algn="l">
              <a:defRPr sz="1400" baseline="0">
                <a:solidFill>
                  <a:srgbClr val="3D3935"/>
                </a:solidFill>
                <a:latin typeface="Times New Roman"/>
                <a:cs typeface="Times New Roman"/>
              </a:defRPr>
            </a:lvl1pPr>
          </a:lstStyle>
          <a:p>
            <a:fld id="{2CC4CF26-8106-A64C-B5CA-03A742C46BBA}" type="slidenum">
              <a:rPr lang="en-US" smtClean="0"/>
              <a:t>‹#›</a:t>
            </a:fld>
            <a:endParaRPr lang="en-US"/>
          </a:p>
        </p:txBody>
      </p:sp>
    </p:spTree>
    <p:extLst>
      <p:ext uri="{BB962C8B-B14F-4D97-AF65-F5344CB8AC3E}">
        <p14:creationId xmlns:p14="http://schemas.microsoft.com/office/powerpoint/2010/main" val="272497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49129" y="6444391"/>
            <a:ext cx="2133600" cy="192181"/>
          </a:xfrm>
          <a:prstGeom prst="rect">
            <a:avLst/>
          </a:prstGeom>
        </p:spPr>
        <p:txBody>
          <a:bodyPr vert="horz" lIns="0" tIns="0" rIns="91440" bIns="0" rtlCol="0" anchor="ctr"/>
          <a:lstStyle>
            <a:lvl1pPr algn="l">
              <a:defRPr sz="1400">
                <a:solidFill>
                  <a:srgbClr val="4B4B4A"/>
                </a:solidFill>
                <a:latin typeface="Times New Roman"/>
                <a:cs typeface="Times New Roman"/>
              </a:defRPr>
            </a:lvl1pPr>
          </a:lstStyle>
          <a:p>
            <a:fld id="{2CC4CF26-8106-A64C-B5CA-03A742C46BBA}" type="slidenum">
              <a:rPr lang="en-US" smtClean="0"/>
              <a:t>‹#›</a:t>
            </a:fld>
            <a:endParaRPr lang="en-US"/>
          </a:p>
        </p:txBody>
      </p:sp>
      <p:pic>
        <p:nvPicPr>
          <p:cNvPr id="3" name="Grafik 2"/>
          <p:cNvPicPr>
            <a:picLocks noChangeAspect="1"/>
          </p:cNvPicPr>
          <p:nvPr/>
        </p:nvPicPr>
        <p:blipFill>
          <a:blip r:embed="rId13"/>
          <a:srcRect/>
          <a:stretch>
            <a:fillRect/>
          </a:stretch>
        </p:blipFill>
        <p:spPr>
          <a:xfrm>
            <a:off x="6607019" y="6414263"/>
            <a:ext cx="2079782" cy="191674"/>
          </a:xfrm>
          <a:prstGeom prst="rect">
            <a:avLst/>
          </a:prstGeom>
        </p:spPr>
      </p:pic>
    </p:spTree>
    <p:extLst>
      <p:ext uri="{BB962C8B-B14F-4D97-AF65-F5344CB8AC3E}">
        <p14:creationId xmlns:p14="http://schemas.microsoft.com/office/powerpoint/2010/main" val="3944075642"/>
      </p:ext>
    </p:extLst>
  </p:cSld>
  <p:clrMap bg1="lt1" tx1="dk1" bg2="lt2" tx2="dk2" accent1="accent1" accent2="accent2" accent3="accent3" accent4="accent4" accent5="accent5" accent6="accent6" hlink="hlink" folHlink="folHlink"/>
  <p:sldLayoutIdLst>
    <p:sldLayoutId id="2147483878" r:id="rId1"/>
    <p:sldLayoutId id="2147483869" r:id="rId2"/>
    <p:sldLayoutId id="2147483864" r:id="rId3"/>
    <p:sldLayoutId id="2147483870" r:id="rId4"/>
    <p:sldLayoutId id="2147483865" r:id="rId5"/>
    <p:sldLayoutId id="2147483879" r:id="rId6"/>
    <p:sldLayoutId id="2147483866" r:id="rId7"/>
    <p:sldLayoutId id="2147483867" r:id="rId8"/>
    <p:sldLayoutId id="2147483872" r:id="rId9"/>
    <p:sldLayoutId id="2147483875" r:id="rId10"/>
    <p:sldLayoutId id="2147483877" r:id="rId11"/>
  </p:sldLayoutIdLst>
  <p:hf hdr="0" ftr="0" dt="0"/>
  <p:txStyles>
    <p:titleStyle>
      <a:lvl1pPr algn="l" defTabSz="422041" rtl="0" eaLnBrk="1" latinLnBrk="0" hangingPunct="1">
        <a:lnSpc>
          <a:spcPts val="2769"/>
        </a:lnSpc>
        <a:spcBef>
          <a:spcPct val="0"/>
        </a:spcBef>
        <a:buNone/>
        <a:defRPr sz="2769" kern="1200">
          <a:solidFill>
            <a:schemeClr val="bg2"/>
          </a:solidFill>
          <a:latin typeface="Times New Roman"/>
          <a:ea typeface="+mj-ea"/>
          <a:cs typeface="Times New Roman"/>
        </a:defRPr>
      </a:lvl1pPr>
    </p:titleStyle>
    <p:bodyStyle>
      <a:lvl1pPr marL="164127" indent="-164127" algn="l" defTabSz="422041" rtl="0" eaLnBrk="1" latinLnBrk="0" hangingPunct="1">
        <a:spcBef>
          <a:spcPts val="831"/>
        </a:spcBef>
        <a:spcAft>
          <a:spcPct val="0"/>
        </a:spcAft>
        <a:buClr>
          <a:schemeClr val="accent2"/>
        </a:buClr>
        <a:buFont typeface="Lucida Grande"/>
        <a:buChar char="›"/>
        <a:defRPr sz="1800" kern="1200">
          <a:solidFill>
            <a:srgbClr val="6B6966"/>
          </a:solidFill>
          <a:latin typeface="Times New Roman"/>
          <a:ea typeface="+mn-ea"/>
          <a:cs typeface="Times New Roman"/>
        </a:defRPr>
      </a:lvl1pPr>
      <a:lvl2pPr marL="361950" indent="-171450" algn="l" defTabSz="422041" rtl="0" eaLnBrk="1" latinLnBrk="0" hangingPunct="1">
        <a:spcBef>
          <a:spcPts val="831"/>
        </a:spcBef>
        <a:spcAft>
          <a:spcPts val="2492"/>
        </a:spcAft>
        <a:buClr>
          <a:srgbClr val="C00000"/>
        </a:buClr>
        <a:buFont typeface="Courier New" panose="02070309020205020404" pitchFamily="49" charset="0"/>
        <a:buChar char="­"/>
        <a:defRPr sz="1800" b="0" kern="1200">
          <a:solidFill>
            <a:srgbClr val="6B6966"/>
          </a:solidFill>
          <a:latin typeface="Times New Roman"/>
          <a:ea typeface="+mn-ea"/>
          <a:cs typeface="Times New Roman"/>
        </a:defRPr>
      </a:lvl2pPr>
      <a:lvl3pPr marL="2931" indent="0" algn="l" defTabSz="422041" rtl="0" eaLnBrk="1" latinLnBrk="0" hangingPunct="1">
        <a:spcBef>
          <a:spcPct val="20000"/>
        </a:spcBef>
        <a:buFont typeface="Lucida Grande"/>
        <a:buNone/>
        <a:defRPr sz="1800" kern="1200">
          <a:solidFill>
            <a:srgbClr val="6B6966"/>
          </a:solidFill>
          <a:latin typeface="Times New Roman"/>
          <a:ea typeface="+mn-ea"/>
          <a:cs typeface="Times New Roman"/>
        </a:defRPr>
      </a:lvl3pPr>
      <a:lvl4pPr marL="171454" indent="0" algn="l" defTabSz="422041" rtl="0" eaLnBrk="1" latinLnBrk="0" hangingPunct="1">
        <a:spcBef>
          <a:spcPct val="20000"/>
        </a:spcBef>
        <a:buFont typeface="Arial"/>
        <a:buNone/>
        <a:defRPr sz="1800" kern="1200">
          <a:solidFill>
            <a:srgbClr val="6B6966"/>
          </a:solidFill>
          <a:latin typeface="Times New Roman"/>
          <a:ea typeface="+mn-ea"/>
          <a:cs typeface="Times New Roman"/>
        </a:defRPr>
      </a:lvl4pPr>
      <a:lvl5pPr marL="502640" indent="-159731" algn="l" defTabSz="485055" rtl="0" eaLnBrk="1" latinLnBrk="0" hangingPunct="1">
        <a:spcBef>
          <a:spcPct val="20000"/>
        </a:spcBef>
        <a:buFont typeface="Arial"/>
        <a:buChar char="•"/>
        <a:defRPr sz="1800" b="0" kern="1200">
          <a:solidFill>
            <a:srgbClr val="6B6966"/>
          </a:solidFill>
          <a:latin typeface="Times New Roman"/>
          <a:ea typeface="+mn-ea"/>
          <a:cs typeface="Times New Roman"/>
        </a:defRPr>
      </a:lvl5pPr>
      <a:lvl6pPr marL="2321227" indent="-211021" algn="l" defTabSz="422041" rtl="0" eaLnBrk="1" latinLnBrk="0" hangingPunct="1">
        <a:spcBef>
          <a:spcPct val="20000"/>
        </a:spcBef>
        <a:buFont typeface="Arial"/>
        <a:buChar char="•"/>
        <a:defRPr sz="1846" kern="1200">
          <a:solidFill>
            <a:schemeClr val="tx1"/>
          </a:solidFill>
          <a:latin typeface="+mn-lt"/>
          <a:ea typeface="+mn-ea"/>
          <a:cs typeface="+mn-cs"/>
        </a:defRPr>
      </a:lvl6pPr>
      <a:lvl7pPr marL="2743269" indent="-211021" algn="l" defTabSz="422041" rtl="0" eaLnBrk="1" latinLnBrk="0" hangingPunct="1">
        <a:spcBef>
          <a:spcPct val="20000"/>
        </a:spcBef>
        <a:buFont typeface="Arial"/>
        <a:buChar char="•"/>
        <a:defRPr sz="1846" kern="1200">
          <a:solidFill>
            <a:schemeClr val="tx1"/>
          </a:solidFill>
          <a:latin typeface="+mn-lt"/>
          <a:ea typeface="+mn-ea"/>
          <a:cs typeface="+mn-cs"/>
        </a:defRPr>
      </a:lvl7pPr>
      <a:lvl8pPr marL="3165310" indent="-211021" algn="l" defTabSz="422041" rtl="0" eaLnBrk="1" latinLnBrk="0" hangingPunct="1">
        <a:spcBef>
          <a:spcPct val="20000"/>
        </a:spcBef>
        <a:buFont typeface="Arial"/>
        <a:buChar char="•"/>
        <a:defRPr sz="1846" kern="1200">
          <a:solidFill>
            <a:schemeClr val="tx1"/>
          </a:solidFill>
          <a:latin typeface="+mn-lt"/>
          <a:ea typeface="+mn-ea"/>
          <a:cs typeface="+mn-cs"/>
        </a:defRPr>
      </a:lvl8pPr>
      <a:lvl9pPr marL="3587351" indent="-211021" algn="l" defTabSz="422041" rtl="0" eaLnBrk="1" latinLnBrk="0" hangingPunct="1">
        <a:spcBef>
          <a:spcPct val="20000"/>
        </a:spcBef>
        <a:buFont typeface="Arial"/>
        <a:buChar char="•"/>
        <a:defRPr sz="1846" kern="1200">
          <a:solidFill>
            <a:schemeClr val="tx1"/>
          </a:solidFill>
          <a:latin typeface="+mn-lt"/>
          <a:ea typeface="+mn-ea"/>
          <a:cs typeface="+mn-cs"/>
        </a:defRPr>
      </a:lvl9pPr>
    </p:bodyStyle>
    <p:otherStyle>
      <a:defPPr>
        <a:defRPr lang="en-US"/>
      </a:defPPr>
      <a:lvl1pPr marL="0" algn="l" defTabSz="422041" rtl="0" eaLnBrk="1" latinLnBrk="0" hangingPunct="1">
        <a:defRPr sz="1662" kern="1200">
          <a:solidFill>
            <a:schemeClr val="tx1"/>
          </a:solidFill>
          <a:latin typeface="+mn-lt"/>
          <a:ea typeface="+mn-ea"/>
          <a:cs typeface="+mn-cs"/>
        </a:defRPr>
      </a:lvl1pPr>
      <a:lvl2pPr marL="422041" algn="l" defTabSz="422041" rtl="0" eaLnBrk="1" latinLnBrk="0" hangingPunct="1">
        <a:defRPr sz="1662" kern="1200">
          <a:solidFill>
            <a:schemeClr val="tx1"/>
          </a:solidFill>
          <a:latin typeface="+mn-lt"/>
          <a:ea typeface="+mn-ea"/>
          <a:cs typeface="+mn-cs"/>
        </a:defRPr>
      </a:lvl2pPr>
      <a:lvl3pPr marL="844083" algn="l" defTabSz="422041" rtl="0" eaLnBrk="1" latinLnBrk="0" hangingPunct="1">
        <a:defRPr sz="1662" kern="1200">
          <a:solidFill>
            <a:schemeClr val="tx1"/>
          </a:solidFill>
          <a:latin typeface="+mn-lt"/>
          <a:ea typeface="+mn-ea"/>
          <a:cs typeface="+mn-cs"/>
        </a:defRPr>
      </a:lvl3pPr>
      <a:lvl4pPr marL="1266124" algn="l" defTabSz="422041" rtl="0" eaLnBrk="1" latinLnBrk="0" hangingPunct="1">
        <a:defRPr sz="1662" kern="1200">
          <a:solidFill>
            <a:schemeClr val="tx1"/>
          </a:solidFill>
          <a:latin typeface="+mn-lt"/>
          <a:ea typeface="+mn-ea"/>
          <a:cs typeface="+mn-cs"/>
        </a:defRPr>
      </a:lvl4pPr>
      <a:lvl5pPr marL="1688165" algn="l" defTabSz="422041" rtl="0" eaLnBrk="1" latinLnBrk="0" hangingPunct="1">
        <a:defRPr sz="1662" kern="1200">
          <a:solidFill>
            <a:schemeClr val="tx1"/>
          </a:solidFill>
          <a:latin typeface="+mn-lt"/>
          <a:ea typeface="+mn-ea"/>
          <a:cs typeface="+mn-cs"/>
        </a:defRPr>
      </a:lvl5pPr>
      <a:lvl6pPr marL="2110207" algn="l" defTabSz="422041" rtl="0" eaLnBrk="1" latinLnBrk="0" hangingPunct="1">
        <a:defRPr sz="1662" kern="1200">
          <a:solidFill>
            <a:schemeClr val="tx1"/>
          </a:solidFill>
          <a:latin typeface="+mn-lt"/>
          <a:ea typeface="+mn-ea"/>
          <a:cs typeface="+mn-cs"/>
        </a:defRPr>
      </a:lvl6pPr>
      <a:lvl7pPr marL="2532248" algn="l" defTabSz="422041" rtl="0" eaLnBrk="1" latinLnBrk="0" hangingPunct="1">
        <a:defRPr sz="1662" kern="1200">
          <a:solidFill>
            <a:schemeClr val="tx1"/>
          </a:solidFill>
          <a:latin typeface="+mn-lt"/>
          <a:ea typeface="+mn-ea"/>
          <a:cs typeface="+mn-cs"/>
        </a:defRPr>
      </a:lvl7pPr>
      <a:lvl8pPr marL="2954289" algn="l" defTabSz="422041" rtl="0" eaLnBrk="1" latinLnBrk="0" hangingPunct="1">
        <a:defRPr sz="1662" kern="1200">
          <a:solidFill>
            <a:schemeClr val="tx1"/>
          </a:solidFill>
          <a:latin typeface="+mn-lt"/>
          <a:ea typeface="+mn-ea"/>
          <a:cs typeface="+mn-cs"/>
        </a:defRPr>
      </a:lvl8pPr>
      <a:lvl9pPr marL="3376331" algn="l" defTabSz="422041" rtl="0" eaLnBrk="1" latinLnBrk="0" hangingPunct="1">
        <a:defRPr sz="1662"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0" orient="horz" pos="2160" userDrawn="1">
          <p15:clr>
            <a:srgbClr val="F26B43"/>
          </p15:clr>
        </p15:guide>
        <p15:guide id="1" pos="930" userDrawn="1">
          <p15:clr>
            <a:srgbClr val="F26B43"/>
          </p15:clr>
        </p15:guide>
        <p15:guide id="2" orient="horz" pos="4156" userDrawn="1">
          <p15:clr>
            <a:srgbClr val="F26B43"/>
          </p15:clr>
        </p15:guide>
        <p15:guide id="3" pos="288" userDrawn="1">
          <p15:clr>
            <a:srgbClr val="F26B43"/>
          </p15:clr>
        </p15:guide>
        <p15:guide id="4" orient="horz" pos="278" userDrawn="1">
          <p15:clr>
            <a:srgbClr val="F26B43"/>
          </p15:clr>
        </p15:guide>
        <p15:guide id="5" orient="horz" pos="731" userDrawn="1">
          <p15:clr>
            <a:srgbClr val="F26B43"/>
          </p15:clr>
        </p15:guide>
        <p15:guide id="6" orient="horz" pos="1117" userDrawn="1">
          <p15:clr>
            <a:srgbClr val="F26B43"/>
          </p15:clr>
        </p15:guide>
        <p15:guide id="7" pos="546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2" name="Textplatzhalter 1"/>
          <p:cNvSpPr>
            <a:spLocks noGrp="1"/>
          </p:cNvSpPr>
          <p:nvPr>
            <p:ph type="body" sz="quarter" idx="10"/>
          </p:nvPr>
        </p:nvSpPr>
        <p:spPr>
          <a:xfrm>
            <a:off x="503853" y="827903"/>
            <a:ext cx="8136294" cy="5721178"/>
          </a:xfrm>
          <a:ln>
            <a:noFill/>
          </a:ln>
        </p:spPr>
        <p:txBody>
          <a:bodyPr/>
          <a:lstStyle/>
          <a:p>
            <a:pPr algn="ctr">
              <a:lnSpc>
                <a:spcPct val="100000"/>
              </a:lnSpc>
            </a:pPr>
            <a:endParaRPr lang="el-GR" sz="3000" b="1" dirty="0">
              <a:solidFill>
                <a:schemeClr val="tx1"/>
              </a:solidFill>
            </a:endParaRPr>
          </a:p>
          <a:p>
            <a:pPr algn="ctr">
              <a:lnSpc>
                <a:spcPct val="100000"/>
              </a:lnSpc>
            </a:pPr>
            <a:endParaRPr lang="el-GR" sz="3000" b="1" dirty="0">
              <a:solidFill>
                <a:schemeClr val="tx1"/>
              </a:solidFill>
            </a:endParaRPr>
          </a:p>
          <a:p>
            <a:pPr algn="ctr">
              <a:lnSpc>
                <a:spcPct val="100000"/>
              </a:lnSpc>
            </a:pPr>
            <a:endParaRPr lang="el-GR" sz="3200" dirty="0"/>
          </a:p>
          <a:p>
            <a:pPr algn="ctr">
              <a:lnSpc>
                <a:spcPct val="100000"/>
              </a:lnSpc>
            </a:pPr>
            <a:r>
              <a:rPr lang="el-GR" sz="3000" b="1" dirty="0">
                <a:solidFill>
                  <a:schemeClr val="tx1"/>
                </a:solidFill>
              </a:rPr>
              <a:t>Η εκ διαθήκης και η εξ αδιαθέτου κληρονομική διαδοχή και οι κληρονομικές </a:t>
            </a:r>
            <a:r>
              <a:rPr lang="el-GR" sz="3000" b="1" dirty="0" smtClean="0">
                <a:solidFill>
                  <a:schemeClr val="tx1"/>
                </a:solidFill>
              </a:rPr>
              <a:t>συμβάσεις</a:t>
            </a:r>
          </a:p>
          <a:p>
            <a:pPr algn="ctr">
              <a:lnSpc>
                <a:spcPct val="100000"/>
              </a:lnSpc>
            </a:pPr>
            <a:r>
              <a:rPr lang="el-GR" sz="3000" b="1" dirty="0" smtClean="0">
                <a:solidFill>
                  <a:schemeClr val="tx1"/>
                </a:solidFill>
              </a:rPr>
              <a:t>στο </a:t>
            </a:r>
            <a:r>
              <a:rPr lang="el-GR" sz="3000" b="1" dirty="0">
                <a:solidFill>
                  <a:schemeClr val="tx1"/>
                </a:solidFill>
              </a:rPr>
              <a:t>νέο Κληρονομικό Δίκαιο</a:t>
            </a:r>
          </a:p>
          <a:p>
            <a:pPr lvl="0" algn="ctr">
              <a:lnSpc>
                <a:spcPct val="100000"/>
              </a:lnSpc>
              <a:buClr>
                <a:srgbClr val="A00F14"/>
              </a:buClr>
            </a:pPr>
            <a:endParaRPr lang="el-GR" sz="3200" b="1" dirty="0">
              <a:solidFill>
                <a:prstClr val="black"/>
              </a:solidFill>
            </a:endParaRPr>
          </a:p>
          <a:p>
            <a:pPr lvl="0" algn="ctr">
              <a:lnSpc>
                <a:spcPct val="100000"/>
              </a:lnSpc>
              <a:buClr>
                <a:srgbClr val="A00F14"/>
              </a:buClr>
            </a:pPr>
            <a:r>
              <a:rPr lang="en-US" dirty="0"/>
              <a:t/>
            </a:r>
            <a:br>
              <a:rPr lang="en-US" dirty="0"/>
            </a:br>
            <a:endParaRPr lang="el-GR" dirty="0"/>
          </a:p>
          <a:p>
            <a:pPr lvl="0">
              <a:lnSpc>
                <a:spcPct val="100000"/>
              </a:lnSpc>
              <a:buClr>
                <a:srgbClr val="A00F14"/>
              </a:buClr>
            </a:pPr>
            <a:r>
              <a:rPr lang="el-GR" sz="2200" dirty="0">
                <a:solidFill>
                  <a:prstClr val="black"/>
                </a:solidFill>
              </a:rPr>
              <a:t>Δικηγορικός Σύλλογος </a:t>
            </a:r>
            <a:r>
              <a:rPr lang="el-GR" sz="2200" dirty="0" smtClean="0">
                <a:solidFill>
                  <a:prstClr val="black"/>
                </a:solidFill>
              </a:rPr>
              <a:t>Κέρκυρας</a:t>
            </a:r>
          </a:p>
          <a:p>
            <a:pPr lvl="0">
              <a:lnSpc>
                <a:spcPct val="100000"/>
              </a:lnSpc>
              <a:buClr>
                <a:srgbClr val="A00F14"/>
              </a:buClr>
            </a:pPr>
            <a:r>
              <a:rPr lang="el-GR" sz="2200" dirty="0" smtClean="0">
                <a:solidFill>
                  <a:prstClr val="black"/>
                </a:solidFill>
              </a:rPr>
              <a:t>Σάββατο, 26 Σεπτεμβρίου </a:t>
            </a:r>
            <a:r>
              <a:rPr lang="el-GR" sz="2200" dirty="0">
                <a:solidFill>
                  <a:prstClr val="black"/>
                </a:solidFill>
              </a:rPr>
              <a:t>2026</a:t>
            </a:r>
          </a:p>
          <a:p>
            <a:pPr lvl="0">
              <a:buClr>
                <a:srgbClr val="A00F14"/>
              </a:buClr>
            </a:pPr>
            <a:r>
              <a:rPr lang="el-GR" sz="2200" dirty="0">
                <a:solidFill>
                  <a:prstClr val="black"/>
                </a:solidFill>
              </a:rPr>
              <a:t>Σωτήριος Ι. Κοτρώνης</a:t>
            </a:r>
          </a:p>
          <a:p>
            <a:pPr lvl="0">
              <a:buClr>
                <a:srgbClr val="A00F14"/>
              </a:buClr>
            </a:pPr>
            <a:r>
              <a:rPr lang="el-GR" sz="2200" dirty="0">
                <a:solidFill>
                  <a:prstClr val="black"/>
                </a:solidFill>
              </a:rPr>
              <a:t>Επίκ. Καθηγητής Νομικής ΑΠΘ</a:t>
            </a:r>
          </a:p>
          <a:p>
            <a:endParaRPr lang="en-US" dirty="0"/>
          </a:p>
        </p:txBody>
      </p:sp>
    </p:spTree>
    <p:extLst>
      <p:ext uri="{BB962C8B-B14F-4D97-AF65-F5344CB8AC3E}">
        <p14:creationId xmlns:p14="http://schemas.microsoft.com/office/powerpoint/2010/main" val="733182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4"/>
          </p:nvPr>
        </p:nvSpPr>
        <p:spPr/>
        <p:txBody>
          <a:bodyPr/>
          <a:lstStyle/>
          <a:p>
            <a:fld id="{2CC4CF26-8106-A64C-B5CA-03A742C46BBA}" type="slidenum">
              <a:rPr lang="en-US" smtClean="0"/>
              <a:pPr/>
              <a:t>2</a:t>
            </a:fld>
            <a:endParaRPr lang="en-US"/>
          </a:p>
        </p:txBody>
      </p:sp>
      <p:sp>
        <p:nvSpPr>
          <p:cNvPr id="5" name="Τίτλος 1"/>
          <p:cNvSpPr>
            <a:spLocks noGrp="1"/>
          </p:cNvSpPr>
          <p:nvPr>
            <p:ph type="title"/>
          </p:nvPr>
        </p:nvSpPr>
        <p:spPr>
          <a:xfrm>
            <a:off x="310702" y="619607"/>
            <a:ext cx="8460074" cy="479364"/>
          </a:xfrm>
        </p:spPr>
        <p:txBody>
          <a:bodyPr>
            <a:normAutofit/>
          </a:bodyPr>
          <a:lstStyle/>
          <a:p>
            <a:pPr algn="ctr"/>
            <a:r>
              <a:rPr lang="el-GR" sz="2600" dirty="0" smtClean="0">
                <a:solidFill>
                  <a:schemeClr val="tx1"/>
                </a:solidFill>
              </a:rPr>
              <a:t>Ι. </a:t>
            </a:r>
            <a:r>
              <a:rPr lang="en-GB" sz="2600" dirty="0" smtClean="0">
                <a:solidFill>
                  <a:schemeClr val="tx1"/>
                </a:solidFill>
              </a:rPr>
              <a:t>K</a:t>
            </a:r>
            <a:r>
              <a:rPr lang="el-GR" sz="2600" dirty="0" smtClean="0">
                <a:solidFill>
                  <a:schemeClr val="tx1"/>
                </a:solidFill>
              </a:rPr>
              <a:t>ληρονομική διαδοχή</a:t>
            </a:r>
            <a:r>
              <a:rPr lang="en-GB" sz="2600" dirty="0" smtClean="0">
                <a:solidFill>
                  <a:schemeClr val="tx1"/>
                </a:solidFill>
              </a:rPr>
              <a:t> </a:t>
            </a:r>
            <a:r>
              <a:rPr lang="el-GR" sz="2600" dirty="0" smtClean="0">
                <a:solidFill>
                  <a:schemeClr val="tx1"/>
                </a:solidFill>
              </a:rPr>
              <a:t>από διαθήκη</a:t>
            </a:r>
            <a:endParaRPr lang="el-GR" sz="2600" dirty="0">
              <a:solidFill>
                <a:schemeClr val="tx1"/>
              </a:solidFill>
            </a:endParaRPr>
          </a:p>
        </p:txBody>
      </p:sp>
      <p:sp>
        <p:nvSpPr>
          <p:cNvPr id="6" name="Rechteck 15"/>
          <p:cNvSpPr/>
          <p:nvPr/>
        </p:nvSpPr>
        <p:spPr>
          <a:xfrm>
            <a:off x="450000" y="1200839"/>
            <a:ext cx="8215468" cy="5243552"/>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600"/>
              </a:spcAft>
              <a:buFont typeface="Wingdings" panose="05000000000000000000" pitchFamily="2" charset="2"/>
              <a:buChar char="§"/>
            </a:pPr>
            <a:r>
              <a:rPr lang="el-GR" sz="2100" dirty="0" smtClean="0">
                <a:solidFill>
                  <a:prstClr val="black"/>
                </a:solidFill>
              </a:rPr>
              <a:t>Ικανότητα ανηλίκου για σύνταξη δημόσιας διαθήκης:</a:t>
            </a:r>
          </a:p>
          <a:p>
            <a:pPr marL="176213">
              <a:spcBef>
                <a:spcPts val="300"/>
              </a:spcBef>
              <a:spcAft>
                <a:spcPts val="600"/>
              </a:spcAft>
            </a:pPr>
            <a:r>
              <a:rPr lang="el-GR" sz="2100" dirty="0" smtClean="0">
                <a:solidFill>
                  <a:prstClr val="black"/>
                </a:solidFill>
              </a:rPr>
              <a:t>ΑΚ 1719: </a:t>
            </a:r>
            <a:r>
              <a:rPr lang="el-GR" sz="2100" dirty="0">
                <a:solidFill>
                  <a:prstClr val="black"/>
                </a:solidFill>
              </a:rPr>
              <a:t>«</a:t>
            </a:r>
            <a:r>
              <a:rPr lang="el-GR" sz="2100" i="1" dirty="0">
                <a:solidFill>
                  <a:prstClr val="black"/>
                </a:solidFill>
              </a:rPr>
              <a:t>Ανίκανοι να συντάσσουν διαθήκη είναι: 1. οι ανήλικοι που δεν έχουν συμπληρώσει το δέκατο έκτο </a:t>
            </a:r>
            <a:r>
              <a:rPr lang="el-GR" sz="2100" i="1" dirty="0" smtClean="0">
                <a:solidFill>
                  <a:prstClr val="black"/>
                </a:solidFill>
              </a:rPr>
              <a:t>έτος</a:t>
            </a:r>
            <a:r>
              <a:rPr lang="el-GR" sz="2100" dirty="0" smtClean="0">
                <a:solidFill>
                  <a:prstClr val="black"/>
                </a:solidFill>
              </a:rPr>
              <a:t>»</a:t>
            </a:r>
          </a:p>
          <a:p>
            <a:pPr marL="176213">
              <a:spcBef>
                <a:spcPts val="300"/>
              </a:spcBef>
              <a:spcAft>
                <a:spcPts val="600"/>
              </a:spcAft>
            </a:pPr>
            <a:r>
              <a:rPr lang="el-GR" sz="2100" dirty="0" smtClean="0">
                <a:solidFill>
                  <a:prstClr val="black"/>
                </a:solidFill>
              </a:rPr>
              <a:t>ΑΚ </a:t>
            </a:r>
            <a:r>
              <a:rPr lang="el-GR" sz="2100" dirty="0">
                <a:solidFill>
                  <a:prstClr val="black"/>
                </a:solidFill>
              </a:rPr>
              <a:t>1723: «Ο ανήλικος και όποιος δεν είναι ικανός να διαβάζει χειρόγραφα δεν μπορούν να συντάξουν ιδιόγραφη </a:t>
            </a:r>
            <a:r>
              <a:rPr lang="el-GR" sz="2100" dirty="0" smtClean="0">
                <a:solidFill>
                  <a:prstClr val="black"/>
                </a:solidFill>
              </a:rPr>
              <a:t>διαθήκη»</a:t>
            </a:r>
          </a:p>
          <a:p>
            <a:pPr marL="176213">
              <a:spcBef>
                <a:spcPts val="300"/>
              </a:spcBef>
              <a:spcAft>
                <a:spcPts val="1800"/>
              </a:spcAft>
            </a:pPr>
            <a:r>
              <a:rPr lang="el-GR" sz="2100" dirty="0" smtClean="0">
                <a:solidFill>
                  <a:prstClr val="black"/>
                </a:solidFill>
              </a:rPr>
              <a:t>ΑΚ </a:t>
            </a:r>
            <a:r>
              <a:rPr lang="el-GR" sz="2100" dirty="0">
                <a:solidFill>
                  <a:prstClr val="black"/>
                </a:solidFill>
              </a:rPr>
              <a:t>1749: «Ο ανήλικος και όποιος δεν είναι ικανός να διαβάζει δεν μπορούν να συντάξουν μυστική </a:t>
            </a:r>
            <a:r>
              <a:rPr lang="el-GR" sz="2100" dirty="0" smtClean="0">
                <a:solidFill>
                  <a:prstClr val="black"/>
                </a:solidFill>
              </a:rPr>
              <a:t>διαθήκη» </a:t>
            </a:r>
            <a:endParaRPr lang="el-GR" sz="2100" dirty="0">
              <a:solidFill>
                <a:prstClr val="black"/>
              </a:solidFill>
            </a:endParaRPr>
          </a:p>
          <a:p>
            <a:pPr marL="176213" indent="-176213">
              <a:spcBef>
                <a:spcPts val="300"/>
              </a:spcBef>
              <a:spcAft>
                <a:spcPts val="600"/>
              </a:spcAft>
              <a:buFont typeface="Wingdings" panose="05000000000000000000" pitchFamily="2" charset="2"/>
              <a:buChar char="§"/>
            </a:pPr>
            <a:r>
              <a:rPr lang="el-GR" sz="2100" dirty="0">
                <a:solidFill>
                  <a:prstClr val="black"/>
                </a:solidFill>
              </a:rPr>
              <a:t>Ίδια αντιμετώπιση ελλιπούς χρονολογίας με ψευδή ή </a:t>
            </a:r>
            <a:r>
              <a:rPr lang="el-GR" sz="2100" dirty="0" smtClean="0">
                <a:solidFill>
                  <a:prstClr val="black"/>
                </a:solidFill>
              </a:rPr>
              <a:t>εσφαλμένη:</a:t>
            </a:r>
          </a:p>
          <a:p>
            <a:pPr marL="176213">
              <a:spcBef>
                <a:spcPts val="300"/>
              </a:spcBef>
              <a:spcAft>
                <a:spcPts val="600"/>
              </a:spcAft>
            </a:pPr>
            <a:r>
              <a:rPr lang="el-GR" sz="2100" dirty="0">
                <a:solidFill>
                  <a:prstClr val="black"/>
                </a:solidFill>
              </a:rPr>
              <a:t>ΑΚ 1721 εδ. 3 «Ψευδής, εσφαλμένη ή ελλιπής χρονολογία δεν επάγεται μόνη της ακυρότητα της ιδιόγραφης διαθήκης»</a:t>
            </a:r>
          </a:p>
          <a:p>
            <a:pPr marL="176213">
              <a:spcBef>
                <a:spcPts val="300"/>
              </a:spcBef>
              <a:spcAft>
                <a:spcPts val="600"/>
              </a:spcAft>
            </a:pPr>
            <a:r>
              <a:rPr lang="el-GR" sz="2100" dirty="0">
                <a:solidFill>
                  <a:prstClr val="black"/>
                </a:solidFill>
              </a:rPr>
              <a:t>Απόκλιση από ΑΚ 1718 που προβλέπει ως κανόνα την ακυρότητα</a:t>
            </a:r>
          </a:p>
          <a:p>
            <a:pPr marL="176213">
              <a:spcBef>
                <a:spcPts val="300"/>
              </a:spcBef>
              <a:spcAft>
                <a:spcPts val="600"/>
              </a:spcAft>
            </a:pPr>
            <a:r>
              <a:rPr lang="el-GR" sz="2100" dirty="0">
                <a:solidFill>
                  <a:prstClr val="black"/>
                </a:solidFill>
              </a:rPr>
              <a:t>Η απόκλιση από την  ΟλΑΠ 7/2017</a:t>
            </a:r>
          </a:p>
          <a:p>
            <a:pPr>
              <a:spcBef>
                <a:spcPts val="300"/>
              </a:spcBef>
              <a:spcAft>
                <a:spcPts val="600"/>
              </a:spcAft>
            </a:pPr>
            <a:endParaRPr lang="el-GR" sz="2100" dirty="0">
              <a:solidFill>
                <a:prstClr val="black"/>
              </a:solidFill>
            </a:endParaRPr>
          </a:p>
          <a:p>
            <a:pPr marL="176213" indent="-176213">
              <a:spcBef>
                <a:spcPts val="300"/>
              </a:spcBef>
              <a:spcAft>
                <a:spcPts val="600"/>
              </a:spcAft>
              <a:buFont typeface="Wingdings" panose="05000000000000000000" pitchFamily="2" charset="2"/>
              <a:buChar char="§"/>
            </a:pPr>
            <a:endParaRPr lang="el-GR" sz="2100" dirty="0" smtClean="0">
              <a:solidFill>
                <a:prstClr val="black"/>
              </a:solidFill>
            </a:endParaRPr>
          </a:p>
        </p:txBody>
      </p:sp>
    </p:spTree>
    <p:extLst>
      <p:ext uri="{BB962C8B-B14F-4D97-AF65-F5344CB8AC3E}">
        <p14:creationId xmlns:p14="http://schemas.microsoft.com/office/powerpoint/2010/main" val="3845327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4"/>
          </p:nvPr>
        </p:nvSpPr>
        <p:spPr/>
        <p:txBody>
          <a:bodyPr/>
          <a:lstStyle/>
          <a:p>
            <a:fld id="{2CC4CF26-8106-A64C-B5CA-03A742C46BBA}" type="slidenum">
              <a:rPr lang="en-US" smtClean="0"/>
              <a:pPr/>
              <a:t>3</a:t>
            </a:fld>
            <a:endParaRPr lang="en-US"/>
          </a:p>
        </p:txBody>
      </p:sp>
      <p:sp>
        <p:nvSpPr>
          <p:cNvPr id="5" name="Τίτλος 1"/>
          <p:cNvSpPr>
            <a:spLocks noGrp="1"/>
          </p:cNvSpPr>
          <p:nvPr>
            <p:ph type="title"/>
          </p:nvPr>
        </p:nvSpPr>
        <p:spPr>
          <a:xfrm>
            <a:off x="310702" y="619607"/>
            <a:ext cx="8460074" cy="479364"/>
          </a:xfrm>
        </p:spPr>
        <p:txBody>
          <a:bodyPr>
            <a:normAutofit/>
          </a:bodyPr>
          <a:lstStyle/>
          <a:p>
            <a:pPr algn="ctr"/>
            <a:r>
              <a:rPr lang="el-GR" sz="2600" dirty="0" smtClean="0">
                <a:solidFill>
                  <a:schemeClr val="tx1"/>
                </a:solidFill>
              </a:rPr>
              <a:t>Ι. </a:t>
            </a:r>
            <a:r>
              <a:rPr lang="en-GB" sz="2600" dirty="0" smtClean="0">
                <a:solidFill>
                  <a:schemeClr val="tx1"/>
                </a:solidFill>
              </a:rPr>
              <a:t>K</a:t>
            </a:r>
            <a:r>
              <a:rPr lang="el-GR" sz="2600" dirty="0" smtClean="0">
                <a:solidFill>
                  <a:schemeClr val="tx1"/>
                </a:solidFill>
              </a:rPr>
              <a:t>ληρονομική διαδοχή</a:t>
            </a:r>
            <a:r>
              <a:rPr lang="en-GB" sz="2600" dirty="0" smtClean="0">
                <a:solidFill>
                  <a:schemeClr val="tx1"/>
                </a:solidFill>
              </a:rPr>
              <a:t> </a:t>
            </a:r>
            <a:r>
              <a:rPr lang="el-GR" sz="2600" dirty="0" smtClean="0">
                <a:solidFill>
                  <a:schemeClr val="tx1"/>
                </a:solidFill>
              </a:rPr>
              <a:t>από διαθήκη</a:t>
            </a:r>
            <a:endParaRPr lang="el-GR" sz="2600" dirty="0">
              <a:solidFill>
                <a:schemeClr val="tx1"/>
              </a:solidFill>
            </a:endParaRPr>
          </a:p>
        </p:txBody>
      </p:sp>
      <p:sp>
        <p:nvSpPr>
          <p:cNvPr id="6" name="Rechteck 15"/>
          <p:cNvSpPr/>
          <p:nvPr/>
        </p:nvSpPr>
        <p:spPr>
          <a:xfrm>
            <a:off x="450000" y="1200839"/>
            <a:ext cx="8215468" cy="5243552"/>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342900" indent="-342900">
              <a:spcBef>
                <a:spcPts val="300"/>
              </a:spcBef>
              <a:spcAft>
                <a:spcPts val="600"/>
              </a:spcAft>
              <a:buFont typeface="Wingdings" pitchFamily="2" charset="2"/>
              <a:buChar char="§"/>
            </a:pPr>
            <a:r>
              <a:rPr lang="el-GR" sz="2100" dirty="0" smtClean="0">
                <a:solidFill>
                  <a:prstClr val="black"/>
                </a:solidFill>
              </a:rPr>
              <a:t>Ειδική ανικανότητα νοσηλευόμενων: </a:t>
            </a:r>
            <a:endParaRPr lang="el-GR" sz="2100" dirty="0">
              <a:solidFill>
                <a:prstClr val="black"/>
              </a:solidFill>
            </a:endParaRPr>
          </a:p>
          <a:p>
            <a:pPr marL="539750" indent="-274638">
              <a:spcBef>
                <a:spcPts val="300"/>
              </a:spcBef>
              <a:spcAft>
                <a:spcPts val="600"/>
              </a:spcAft>
              <a:buFont typeface="Arial" pitchFamily="34" charset="0"/>
              <a:buChar char="•"/>
            </a:pPr>
            <a:r>
              <a:rPr lang="el-GR" sz="2000" dirty="0">
                <a:solidFill>
                  <a:prstClr val="black"/>
                </a:solidFill>
              </a:rPr>
              <a:t>ΑΚ 1724: «Ιδιόγραφη διαθήκη, η οποία καταρτίζεται από πρόσωπα που περιθάλπονται σε νοσοκομεία, κλινικές, μονάδες φροντίδας ηλικιωμένων και άλλα θεραπευτήρια κατά τη διάρκεια της περίθαλψής τους ή εντός τριών (3) μηνών από τη διακοπή της για οποιονδήποτε λόγο, είναι άκυρη κατά το μέρος που με αυτήν εγκαθίστανται κληρονόμοι νομικά πρόσωπα ή φυσικά πρόσωπα που συνδέονται με τα ως άνω ιδρύματα, εκτός αν πρόκειται για πρόσωπα που θα περιλαμβάνονταν στους εξ αδιαθέτου κληρονόμους.»</a:t>
            </a:r>
          </a:p>
          <a:p>
            <a:pPr marL="539750" indent="-274638">
              <a:spcBef>
                <a:spcPts val="300"/>
              </a:spcBef>
              <a:spcAft>
                <a:spcPts val="600"/>
              </a:spcAft>
              <a:buFont typeface="Arial" pitchFamily="34" charset="0"/>
              <a:buChar char="•"/>
            </a:pPr>
            <a:r>
              <a:rPr lang="el-GR" sz="2000" dirty="0">
                <a:solidFill>
                  <a:prstClr val="black"/>
                </a:solidFill>
              </a:rPr>
              <a:t> Αμάχητο τεκμήριο επηρεασμού της βούλησης διαθέτη</a:t>
            </a:r>
          </a:p>
          <a:p>
            <a:pPr marL="539750" indent="-274638">
              <a:spcBef>
                <a:spcPts val="300"/>
              </a:spcBef>
              <a:spcAft>
                <a:spcPts val="600"/>
              </a:spcAft>
              <a:buFont typeface="Arial" pitchFamily="34" charset="0"/>
              <a:buChar char="•"/>
            </a:pPr>
            <a:r>
              <a:rPr lang="el-GR" sz="2000" dirty="0">
                <a:solidFill>
                  <a:prstClr val="black"/>
                </a:solidFill>
              </a:rPr>
              <a:t> Η ρύθμιση του άρθρ. 6 ΝΔ 1118/1972 ως βάση της νέας ρύθμισης</a:t>
            </a:r>
          </a:p>
          <a:p>
            <a:pPr marL="539750" indent="-274638">
              <a:spcBef>
                <a:spcPts val="300"/>
              </a:spcBef>
              <a:spcAft>
                <a:spcPts val="600"/>
              </a:spcAft>
              <a:buFont typeface="Arial" pitchFamily="34" charset="0"/>
              <a:buChar char="•"/>
            </a:pPr>
            <a:r>
              <a:rPr lang="el-GR" sz="2000" dirty="0">
                <a:solidFill>
                  <a:prstClr val="black"/>
                </a:solidFill>
              </a:rPr>
              <a:t> Στενότερη γιατί αναφέρεται συγκεκριμένα στην εγκατάσταση κληρονόμου</a:t>
            </a:r>
          </a:p>
          <a:p>
            <a:pPr marL="539750" indent="-274638">
              <a:spcBef>
                <a:spcPts val="300"/>
              </a:spcBef>
              <a:spcAft>
                <a:spcPts val="600"/>
              </a:spcAft>
              <a:buFont typeface="Arial" pitchFamily="34" charset="0"/>
              <a:buChar char="•"/>
            </a:pPr>
            <a:r>
              <a:rPr lang="el-GR" sz="2000" dirty="0">
                <a:solidFill>
                  <a:prstClr val="black"/>
                </a:solidFill>
              </a:rPr>
              <a:t> Σαφώς δεν καταλαμβάνει μυστικές διαθήκες νοσηλευομένων</a:t>
            </a:r>
          </a:p>
          <a:p>
            <a:pPr marL="176213" indent="-176213">
              <a:spcBef>
                <a:spcPts val="300"/>
              </a:spcBef>
              <a:spcAft>
                <a:spcPts val="600"/>
              </a:spcAft>
              <a:buFont typeface="Wingdings" panose="05000000000000000000" pitchFamily="2" charset="2"/>
              <a:buChar char="§"/>
            </a:pPr>
            <a:endParaRPr lang="el-GR" sz="2100" dirty="0" smtClean="0">
              <a:solidFill>
                <a:prstClr val="black"/>
              </a:solidFill>
            </a:endParaRPr>
          </a:p>
        </p:txBody>
      </p:sp>
    </p:spTree>
    <p:extLst>
      <p:ext uri="{BB962C8B-B14F-4D97-AF65-F5344CB8AC3E}">
        <p14:creationId xmlns:p14="http://schemas.microsoft.com/office/powerpoint/2010/main" val="3148760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4"/>
          </p:nvPr>
        </p:nvSpPr>
        <p:spPr/>
        <p:txBody>
          <a:bodyPr/>
          <a:lstStyle/>
          <a:p>
            <a:fld id="{2CC4CF26-8106-A64C-B5CA-03A742C46BBA}" type="slidenum">
              <a:rPr lang="en-US" smtClean="0"/>
              <a:pPr/>
              <a:t>4</a:t>
            </a:fld>
            <a:endParaRPr lang="en-US"/>
          </a:p>
        </p:txBody>
      </p:sp>
      <p:sp>
        <p:nvSpPr>
          <p:cNvPr id="5" name="Τίτλος 1"/>
          <p:cNvSpPr>
            <a:spLocks noGrp="1"/>
          </p:cNvSpPr>
          <p:nvPr>
            <p:ph type="title"/>
          </p:nvPr>
        </p:nvSpPr>
        <p:spPr>
          <a:xfrm>
            <a:off x="310702" y="619607"/>
            <a:ext cx="8460074" cy="479364"/>
          </a:xfrm>
        </p:spPr>
        <p:txBody>
          <a:bodyPr>
            <a:normAutofit/>
          </a:bodyPr>
          <a:lstStyle/>
          <a:p>
            <a:pPr algn="ctr"/>
            <a:r>
              <a:rPr lang="el-GR" sz="2600" dirty="0" smtClean="0">
                <a:solidFill>
                  <a:schemeClr val="tx1"/>
                </a:solidFill>
              </a:rPr>
              <a:t>Ι. </a:t>
            </a:r>
            <a:r>
              <a:rPr lang="en-GB" sz="2600" dirty="0" smtClean="0">
                <a:solidFill>
                  <a:schemeClr val="tx1"/>
                </a:solidFill>
              </a:rPr>
              <a:t>K</a:t>
            </a:r>
            <a:r>
              <a:rPr lang="el-GR" sz="2600" dirty="0" smtClean="0">
                <a:solidFill>
                  <a:schemeClr val="tx1"/>
                </a:solidFill>
              </a:rPr>
              <a:t>ληρονομική διαδοχή</a:t>
            </a:r>
            <a:r>
              <a:rPr lang="en-GB" sz="2600" dirty="0" smtClean="0">
                <a:solidFill>
                  <a:schemeClr val="tx1"/>
                </a:solidFill>
              </a:rPr>
              <a:t> </a:t>
            </a:r>
            <a:r>
              <a:rPr lang="el-GR" sz="2600" dirty="0" smtClean="0">
                <a:solidFill>
                  <a:schemeClr val="tx1"/>
                </a:solidFill>
              </a:rPr>
              <a:t>από διαθήκη</a:t>
            </a:r>
            <a:endParaRPr lang="el-GR" sz="2600" dirty="0">
              <a:solidFill>
                <a:schemeClr val="tx1"/>
              </a:solidFill>
            </a:endParaRPr>
          </a:p>
        </p:txBody>
      </p:sp>
      <p:sp>
        <p:nvSpPr>
          <p:cNvPr id="6" name="Rechteck 15"/>
          <p:cNvSpPr/>
          <p:nvPr/>
        </p:nvSpPr>
        <p:spPr>
          <a:xfrm>
            <a:off x="450000" y="1200839"/>
            <a:ext cx="8215468" cy="5243552"/>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600"/>
              </a:spcAft>
              <a:buFont typeface="Wingdings" pitchFamily="2" charset="2"/>
              <a:buChar char="§"/>
            </a:pPr>
            <a:r>
              <a:rPr lang="el-GR" sz="2100" dirty="0" smtClean="0">
                <a:solidFill>
                  <a:prstClr val="black"/>
                </a:solidFill>
              </a:rPr>
              <a:t>Έναρξη αποτελεσμάτων ιδιόγραφων διαθηκών</a:t>
            </a:r>
            <a:endParaRPr lang="el-GR" sz="2100" dirty="0">
              <a:solidFill>
                <a:prstClr val="black"/>
              </a:solidFill>
            </a:endParaRPr>
          </a:p>
          <a:p>
            <a:pPr marL="452438" indent="-276225">
              <a:spcBef>
                <a:spcPts val="300"/>
              </a:spcBef>
              <a:spcAft>
                <a:spcPts val="600"/>
              </a:spcAft>
              <a:buFont typeface="Arial" pitchFamily="34" charset="0"/>
              <a:buChar char="•"/>
            </a:pPr>
            <a:r>
              <a:rPr lang="el-GR" sz="2000" dirty="0">
                <a:solidFill>
                  <a:prstClr val="black"/>
                </a:solidFill>
              </a:rPr>
              <a:t>Η ΑΚ 1763 διακρίνει μεταξύ ιδιόγραφων διαθηκών </a:t>
            </a:r>
            <a:r>
              <a:rPr lang="el-GR" sz="2000" dirty="0" smtClean="0">
                <a:solidFill>
                  <a:prstClr val="black"/>
                </a:solidFill>
              </a:rPr>
              <a:t>που παράγουν </a:t>
            </a:r>
            <a:r>
              <a:rPr lang="el-GR" sz="2000" dirty="0">
                <a:solidFill>
                  <a:prstClr val="black"/>
                </a:solidFill>
              </a:rPr>
              <a:t>άμεσα τα αποτελέσματά </a:t>
            </a:r>
            <a:r>
              <a:rPr lang="el-GR" sz="2000" dirty="0" smtClean="0">
                <a:solidFill>
                  <a:prstClr val="black"/>
                </a:solidFill>
              </a:rPr>
              <a:t>τους:</a:t>
            </a:r>
            <a:endParaRPr lang="el-GR" sz="2000" dirty="0">
              <a:solidFill>
                <a:prstClr val="black"/>
              </a:solidFill>
            </a:endParaRPr>
          </a:p>
          <a:p>
            <a:pPr marL="795338" indent="-342900">
              <a:spcBef>
                <a:spcPts val="300"/>
              </a:spcBef>
              <a:spcAft>
                <a:spcPts val="600"/>
              </a:spcAft>
              <a:buFont typeface="Wingdings" pitchFamily="2" charset="2"/>
              <a:buChar char="Ø"/>
            </a:pPr>
            <a:r>
              <a:rPr lang="el-GR" sz="2000" dirty="0">
                <a:solidFill>
                  <a:prstClr val="black"/>
                </a:solidFill>
              </a:rPr>
              <a:t>Εκείνες που είχαν κατατεθεί για φύλαξη σε συμβολαιογράφο (κατά την ΑΚ 1722)ή</a:t>
            </a:r>
          </a:p>
          <a:p>
            <a:pPr marL="795338" indent="-342900">
              <a:spcBef>
                <a:spcPts val="300"/>
              </a:spcBef>
              <a:spcAft>
                <a:spcPts val="600"/>
              </a:spcAft>
              <a:buFont typeface="Wingdings" pitchFamily="2" charset="2"/>
              <a:buChar char="Ø"/>
            </a:pPr>
            <a:r>
              <a:rPr lang="el-GR" sz="2000" dirty="0">
                <a:solidFill>
                  <a:prstClr val="black"/>
                </a:solidFill>
              </a:rPr>
              <a:t>Εκείνες με τις οποίες τιμώνται ΚΑΙ κατιόντες ή σύζυγος (ή σύντροφος με σύμφωνο)</a:t>
            </a:r>
          </a:p>
          <a:p>
            <a:pPr marL="452438" indent="-276225">
              <a:spcBef>
                <a:spcPts val="300"/>
              </a:spcBef>
              <a:spcAft>
                <a:spcPts val="600"/>
              </a:spcAft>
              <a:buFont typeface="Arial" pitchFamily="34" charset="0"/>
              <a:buChar char="•"/>
            </a:pPr>
            <a:r>
              <a:rPr lang="el-GR" sz="2000" dirty="0" smtClean="0">
                <a:solidFill>
                  <a:prstClr val="black"/>
                </a:solidFill>
              </a:rPr>
              <a:t>που παράγουν </a:t>
            </a:r>
            <a:r>
              <a:rPr lang="el-GR" sz="2000" dirty="0">
                <a:solidFill>
                  <a:prstClr val="black"/>
                </a:solidFill>
              </a:rPr>
              <a:t>τα αποτελέσματά τους μόνο αφού κηρυχθούν κυρίες</a:t>
            </a:r>
          </a:p>
          <a:p>
            <a:pPr marL="795338" indent="-342900">
              <a:spcBef>
                <a:spcPts val="300"/>
              </a:spcBef>
              <a:spcAft>
                <a:spcPts val="600"/>
              </a:spcAft>
              <a:buFont typeface="Wingdings" pitchFamily="2" charset="2"/>
              <a:buChar char="Ø"/>
            </a:pPr>
            <a:r>
              <a:rPr lang="el-GR" sz="2000" dirty="0">
                <a:solidFill>
                  <a:prstClr val="black"/>
                </a:solidFill>
              </a:rPr>
              <a:t>Εκείνες που δεν είχαν κατατεθεί προς φύλαξη σε συμβολαιογράφο  ΚΑΙ</a:t>
            </a:r>
          </a:p>
          <a:p>
            <a:pPr marL="795338" indent="-342900">
              <a:spcBef>
                <a:spcPts val="300"/>
              </a:spcBef>
              <a:spcAft>
                <a:spcPts val="600"/>
              </a:spcAft>
              <a:buFont typeface="Wingdings" pitchFamily="2" charset="2"/>
              <a:buChar char="Ø"/>
            </a:pPr>
            <a:r>
              <a:rPr lang="el-GR" sz="2000" dirty="0">
                <a:solidFill>
                  <a:prstClr val="black"/>
                </a:solidFill>
              </a:rPr>
              <a:t>Τιμώνται αποκλειστικά πρόσωπα που δεν είναι κατιόντες ή σύζυγός ή</a:t>
            </a:r>
          </a:p>
          <a:p>
            <a:pPr marL="795338" indent="-342900">
              <a:spcBef>
                <a:spcPts val="300"/>
              </a:spcBef>
              <a:spcAft>
                <a:spcPts val="600"/>
              </a:spcAft>
              <a:buFont typeface="Wingdings" pitchFamily="2" charset="2"/>
              <a:buChar char="Ø"/>
            </a:pPr>
            <a:r>
              <a:rPr lang="el-GR" sz="2000" dirty="0">
                <a:solidFill>
                  <a:prstClr val="black"/>
                </a:solidFill>
              </a:rPr>
              <a:t> δημοσιεύθηκαν μετά την πάροδο δύο ετών από τον θάνατο του κληρονομουμένου</a:t>
            </a:r>
          </a:p>
          <a:p>
            <a:pPr marL="363538">
              <a:spcBef>
                <a:spcPts val="300"/>
              </a:spcBef>
              <a:spcAft>
                <a:spcPts val="600"/>
              </a:spcAft>
            </a:pPr>
            <a:r>
              <a:rPr lang="el-GR" sz="2000" dirty="0">
                <a:solidFill>
                  <a:prstClr val="black"/>
                </a:solidFill>
              </a:rPr>
              <a:t>* </a:t>
            </a:r>
            <a:r>
              <a:rPr lang="el-GR" sz="2000" dirty="0" smtClean="0">
                <a:solidFill>
                  <a:prstClr val="black"/>
                </a:solidFill>
              </a:rPr>
              <a:t>Τα </a:t>
            </a:r>
            <a:r>
              <a:rPr lang="el-GR" sz="2000" dirty="0">
                <a:solidFill>
                  <a:prstClr val="black"/>
                </a:solidFill>
              </a:rPr>
              <a:t>αποτελέσματα ανατρέχουν στον χρόνο επαγωγής (ΑΚ 1711 εδ.3) </a:t>
            </a:r>
          </a:p>
        </p:txBody>
      </p:sp>
    </p:spTree>
    <p:extLst>
      <p:ext uri="{BB962C8B-B14F-4D97-AF65-F5344CB8AC3E}">
        <p14:creationId xmlns:p14="http://schemas.microsoft.com/office/powerpoint/2010/main" val="2666902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4"/>
          </p:nvPr>
        </p:nvSpPr>
        <p:spPr/>
        <p:txBody>
          <a:bodyPr/>
          <a:lstStyle/>
          <a:p>
            <a:fld id="{2CC4CF26-8106-A64C-B5CA-03A742C46BBA}" type="slidenum">
              <a:rPr lang="en-US" smtClean="0"/>
              <a:pPr/>
              <a:t>5</a:t>
            </a:fld>
            <a:endParaRPr lang="en-US"/>
          </a:p>
        </p:txBody>
      </p:sp>
      <p:sp>
        <p:nvSpPr>
          <p:cNvPr id="5" name="Τίτλος 1"/>
          <p:cNvSpPr>
            <a:spLocks noGrp="1"/>
          </p:cNvSpPr>
          <p:nvPr>
            <p:ph type="title"/>
          </p:nvPr>
        </p:nvSpPr>
        <p:spPr>
          <a:xfrm>
            <a:off x="310702" y="619607"/>
            <a:ext cx="8460074" cy="479364"/>
          </a:xfrm>
        </p:spPr>
        <p:txBody>
          <a:bodyPr>
            <a:normAutofit/>
          </a:bodyPr>
          <a:lstStyle/>
          <a:p>
            <a:pPr algn="ctr"/>
            <a:r>
              <a:rPr lang="el-GR" sz="2600" dirty="0" smtClean="0">
                <a:solidFill>
                  <a:schemeClr val="tx1"/>
                </a:solidFill>
              </a:rPr>
              <a:t>Ι. </a:t>
            </a:r>
            <a:r>
              <a:rPr lang="en-GB" sz="2600" dirty="0" smtClean="0">
                <a:solidFill>
                  <a:schemeClr val="tx1"/>
                </a:solidFill>
              </a:rPr>
              <a:t>K</a:t>
            </a:r>
            <a:r>
              <a:rPr lang="el-GR" sz="2600" dirty="0" smtClean="0">
                <a:solidFill>
                  <a:schemeClr val="tx1"/>
                </a:solidFill>
              </a:rPr>
              <a:t>ληρονομική διαδοχή</a:t>
            </a:r>
            <a:r>
              <a:rPr lang="en-GB" sz="2600" dirty="0" smtClean="0">
                <a:solidFill>
                  <a:schemeClr val="tx1"/>
                </a:solidFill>
              </a:rPr>
              <a:t> </a:t>
            </a:r>
            <a:r>
              <a:rPr lang="el-GR" sz="2600" dirty="0" smtClean="0">
                <a:solidFill>
                  <a:schemeClr val="tx1"/>
                </a:solidFill>
              </a:rPr>
              <a:t>από διαθήκη</a:t>
            </a:r>
            <a:endParaRPr lang="el-GR" sz="2600" dirty="0">
              <a:solidFill>
                <a:schemeClr val="tx1"/>
              </a:solidFill>
            </a:endParaRPr>
          </a:p>
        </p:txBody>
      </p:sp>
      <p:sp>
        <p:nvSpPr>
          <p:cNvPr id="6" name="Rechteck 15"/>
          <p:cNvSpPr/>
          <p:nvPr/>
        </p:nvSpPr>
        <p:spPr>
          <a:xfrm>
            <a:off x="450000" y="1200839"/>
            <a:ext cx="8215468" cy="5243552"/>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600"/>
              </a:spcAft>
              <a:buFont typeface="Wingdings" pitchFamily="2" charset="2"/>
              <a:buChar char="§"/>
            </a:pPr>
            <a:r>
              <a:rPr lang="el-GR" sz="2100" dirty="0" smtClean="0">
                <a:solidFill>
                  <a:prstClr val="black"/>
                </a:solidFill>
              </a:rPr>
              <a:t>Κήρυξη διαθήκης ως κυρίας</a:t>
            </a:r>
          </a:p>
          <a:p>
            <a:pPr marL="342900" indent="-166688">
              <a:spcBef>
                <a:spcPts val="300"/>
              </a:spcBef>
              <a:spcAft>
                <a:spcPts val="600"/>
              </a:spcAft>
              <a:buFont typeface="Arial" pitchFamily="34" charset="0"/>
              <a:buChar char="•"/>
            </a:pPr>
            <a:r>
              <a:rPr lang="el-GR" sz="1900" dirty="0">
                <a:solidFill>
                  <a:prstClr val="black"/>
                </a:solidFill>
              </a:rPr>
              <a:t>Σε όλες τις περιπτώσεις κήρυξης κυρίας (ΚΠολΔ 808Α παρ. 1,3</a:t>
            </a:r>
            <a:r>
              <a:rPr lang="el-GR" sz="1900" dirty="0" smtClean="0">
                <a:solidFill>
                  <a:prstClr val="black"/>
                </a:solidFill>
              </a:rPr>
              <a:t>): Δημοσίευση </a:t>
            </a:r>
            <a:r>
              <a:rPr lang="el-GR" sz="1900" dirty="0">
                <a:solidFill>
                  <a:prstClr val="black"/>
                </a:solidFill>
              </a:rPr>
              <a:t>από πιστοποιημένο συμβολαιογράφο</a:t>
            </a:r>
          </a:p>
          <a:p>
            <a:pPr marL="342900" indent="-166688">
              <a:spcBef>
                <a:spcPts val="300"/>
              </a:spcBef>
              <a:spcAft>
                <a:spcPts val="600"/>
              </a:spcAft>
              <a:buFont typeface="Arial" pitchFamily="34" charset="0"/>
              <a:buChar char="•"/>
            </a:pPr>
            <a:r>
              <a:rPr lang="el-GR" sz="1900" dirty="0">
                <a:solidFill>
                  <a:prstClr val="black"/>
                </a:solidFill>
              </a:rPr>
              <a:t>Διαδικασία:</a:t>
            </a:r>
          </a:p>
          <a:p>
            <a:pPr marL="717550" indent="-342900">
              <a:spcBef>
                <a:spcPts val="300"/>
              </a:spcBef>
              <a:spcAft>
                <a:spcPts val="600"/>
              </a:spcAft>
              <a:buFont typeface="Wingdings" pitchFamily="2" charset="2"/>
              <a:buChar char="Ø"/>
            </a:pPr>
            <a:r>
              <a:rPr lang="el-GR" dirty="0">
                <a:solidFill>
                  <a:prstClr val="black"/>
                </a:solidFill>
              </a:rPr>
              <a:t>Πιθανολόγηση γνησιότητας γραφής και υπογραφής διαθέτη μετά ένορκη εξέταση 2 μαρτύρων</a:t>
            </a:r>
          </a:p>
          <a:p>
            <a:pPr marL="717550" indent="-342900">
              <a:spcBef>
                <a:spcPts val="300"/>
              </a:spcBef>
              <a:spcAft>
                <a:spcPts val="600"/>
              </a:spcAft>
              <a:buFont typeface="Wingdings" pitchFamily="2" charset="2"/>
              <a:buChar char="Ø"/>
            </a:pPr>
            <a:r>
              <a:rPr lang="el-GR" dirty="0">
                <a:solidFill>
                  <a:prstClr val="black"/>
                </a:solidFill>
              </a:rPr>
              <a:t>Ο αιτών παρίσταται με πληρεξούσιο δικηγόρο</a:t>
            </a:r>
          </a:p>
          <a:p>
            <a:pPr marL="342900" indent="-166688">
              <a:spcBef>
                <a:spcPts val="300"/>
              </a:spcBef>
              <a:spcAft>
                <a:spcPts val="600"/>
              </a:spcAft>
              <a:buFont typeface="Arial" pitchFamily="34" charset="0"/>
              <a:buChar char="•"/>
            </a:pPr>
            <a:r>
              <a:rPr lang="el-GR" sz="2000" dirty="0">
                <a:solidFill>
                  <a:prstClr val="black"/>
                </a:solidFill>
              </a:rPr>
              <a:t>Ο συμβολαιογράφος έχει </a:t>
            </a:r>
            <a:r>
              <a:rPr lang="el-GR" sz="2000" dirty="0" smtClean="0">
                <a:solidFill>
                  <a:prstClr val="black"/>
                </a:solidFill>
              </a:rPr>
              <a:t>δικαίωμα </a:t>
            </a:r>
            <a:r>
              <a:rPr lang="el-GR" sz="1900" dirty="0" smtClean="0">
                <a:solidFill>
                  <a:prstClr val="black"/>
                </a:solidFill>
              </a:rPr>
              <a:t>να </a:t>
            </a:r>
            <a:r>
              <a:rPr lang="el-GR" sz="1900" dirty="0">
                <a:solidFill>
                  <a:prstClr val="black"/>
                </a:solidFill>
              </a:rPr>
              <a:t>ερευνήσει με κάθε τρόπο, προκειμένου να εξακριβώσει τη γνησιότητα της ιδιόγραφης </a:t>
            </a:r>
            <a:r>
              <a:rPr lang="el-GR" sz="1900" dirty="0" smtClean="0">
                <a:solidFill>
                  <a:prstClr val="black"/>
                </a:solidFill>
              </a:rPr>
              <a:t>διαθήκης και να </a:t>
            </a:r>
            <a:r>
              <a:rPr lang="el-GR" sz="1900" dirty="0">
                <a:solidFill>
                  <a:prstClr val="black"/>
                </a:solidFill>
              </a:rPr>
              <a:t>καλέσει για να ακουσθούν πρόσωπα που είναι πιθανό να αξιώνουν κληρονομικά δικαιώματα</a:t>
            </a:r>
          </a:p>
          <a:p>
            <a:pPr marL="363538" indent="-187325">
              <a:spcBef>
                <a:spcPts val="300"/>
              </a:spcBef>
              <a:spcAft>
                <a:spcPts val="600"/>
              </a:spcAft>
              <a:buFont typeface="Arial" pitchFamily="34" charset="0"/>
              <a:buChar char="•"/>
            </a:pPr>
            <a:r>
              <a:rPr lang="el-GR" dirty="0" smtClean="0">
                <a:solidFill>
                  <a:prstClr val="black"/>
                </a:solidFill>
              </a:rPr>
              <a:t>Η </a:t>
            </a:r>
            <a:r>
              <a:rPr lang="el-GR" dirty="0">
                <a:solidFill>
                  <a:prstClr val="black"/>
                </a:solidFill>
              </a:rPr>
              <a:t>πράξη του συμβολαιογράφου για την κήρυξη της ιδιόγραφης διαθήκης ως κυρίας </a:t>
            </a:r>
            <a:r>
              <a:rPr lang="el-GR" dirty="0" smtClean="0">
                <a:solidFill>
                  <a:prstClr val="black"/>
                </a:solidFill>
              </a:rPr>
              <a:t>πρέπει να </a:t>
            </a:r>
            <a:r>
              <a:rPr lang="el-GR" dirty="0">
                <a:solidFill>
                  <a:prstClr val="black"/>
                </a:solidFill>
              </a:rPr>
              <a:t>περιέχει συνοπτική </a:t>
            </a:r>
            <a:r>
              <a:rPr lang="el-GR" dirty="0" smtClean="0">
                <a:solidFill>
                  <a:prstClr val="black"/>
                </a:solidFill>
              </a:rPr>
              <a:t>αιτιολογία, να </a:t>
            </a:r>
            <a:r>
              <a:rPr lang="el-GR" dirty="0">
                <a:solidFill>
                  <a:prstClr val="black"/>
                </a:solidFill>
              </a:rPr>
              <a:t>αναφέρει τους μάρτυρες που εξετάστηκαν &amp; τη γραφολογική πραγματογνωμοσύνη, αν </a:t>
            </a:r>
            <a:r>
              <a:rPr lang="el-GR" dirty="0" smtClean="0">
                <a:solidFill>
                  <a:prstClr val="black"/>
                </a:solidFill>
              </a:rPr>
              <a:t>διατάχθηκε να </a:t>
            </a:r>
            <a:r>
              <a:rPr lang="el-GR" dirty="0">
                <a:solidFill>
                  <a:prstClr val="black"/>
                </a:solidFill>
              </a:rPr>
              <a:t>αναφέρει την άποψη των προσώπων που κλήθηκαν ή τον λόγο της παράλειψης της κλήτευσής τους</a:t>
            </a:r>
          </a:p>
          <a:p>
            <a:pPr>
              <a:spcBef>
                <a:spcPts val="300"/>
              </a:spcBef>
              <a:spcAft>
                <a:spcPts val="600"/>
              </a:spcAft>
            </a:pPr>
            <a:endParaRPr lang="el-GR" sz="2100" dirty="0">
              <a:solidFill>
                <a:prstClr val="black"/>
              </a:solidFill>
            </a:endParaRPr>
          </a:p>
        </p:txBody>
      </p:sp>
    </p:spTree>
    <p:extLst>
      <p:ext uri="{BB962C8B-B14F-4D97-AF65-F5344CB8AC3E}">
        <p14:creationId xmlns:p14="http://schemas.microsoft.com/office/powerpoint/2010/main" val="2977155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4"/>
          </p:nvPr>
        </p:nvSpPr>
        <p:spPr/>
        <p:txBody>
          <a:bodyPr/>
          <a:lstStyle/>
          <a:p>
            <a:fld id="{2CC4CF26-8106-A64C-B5CA-03A742C46BBA}" type="slidenum">
              <a:rPr lang="en-US" smtClean="0"/>
              <a:pPr/>
              <a:t>6</a:t>
            </a:fld>
            <a:endParaRPr lang="en-US"/>
          </a:p>
        </p:txBody>
      </p:sp>
      <p:sp>
        <p:nvSpPr>
          <p:cNvPr id="5" name="Τίτλος 1"/>
          <p:cNvSpPr>
            <a:spLocks noGrp="1"/>
          </p:cNvSpPr>
          <p:nvPr>
            <p:ph type="title"/>
          </p:nvPr>
        </p:nvSpPr>
        <p:spPr>
          <a:xfrm>
            <a:off x="310702" y="619607"/>
            <a:ext cx="8460074" cy="479364"/>
          </a:xfrm>
        </p:spPr>
        <p:txBody>
          <a:bodyPr>
            <a:normAutofit/>
          </a:bodyPr>
          <a:lstStyle/>
          <a:p>
            <a:pPr algn="ctr"/>
            <a:r>
              <a:rPr lang="el-GR" sz="2600" dirty="0" smtClean="0">
                <a:solidFill>
                  <a:schemeClr val="tx1"/>
                </a:solidFill>
              </a:rPr>
              <a:t>Ι. </a:t>
            </a:r>
            <a:r>
              <a:rPr lang="en-GB" sz="2600" dirty="0" smtClean="0">
                <a:solidFill>
                  <a:schemeClr val="tx1"/>
                </a:solidFill>
              </a:rPr>
              <a:t>K</a:t>
            </a:r>
            <a:r>
              <a:rPr lang="el-GR" sz="2600" dirty="0" smtClean="0">
                <a:solidFill>
                  <a:schemeClr val="tx1"/>
                </a:solidFill>
              </a:rPr>
              <a:t>ληρονομική διαδοχή</a:t>
            </a:r>
            <a:r>
              <a:rPr lang="en-GB" sz="2600" dirty="0" smtClean="0">
                <a:solidFill>
                  <a:schemeClr val="tx1"/>
                </a:solidFill>
              </a:rPr>
              <a:t> </a:t>
            </a:r>
            <a:r>
              <a:rPr lang="el-GR" sz="2600" dirty="0" smtClean="0">
                <a:solidFill>
                  <a:schemeClr val="tx1"/>
                </a:solidFill>
              </a:rPr>
              <a:t>από διαθήκη</a:t>
            </a:r>
            <a:endParaRPr lang="el-GR" sz="2600" dirty="0">
              <a:solidFill>
                <a:schemeClr val="tx1"/>
              </a:solidFill>
            </a:endParaRPr>
          </a:p>
        </p:txBody>
      </p:sp>
      <p:sp>
        <p:nvSpPr>
          <p:cNvPr id="6" name="Rechteck 15"/>
          <p:cNvSpPr/>
          <p:nvPr/>
        </p:nvSpPr>
        <p:spPr>
          <a:xfrm>
            <a:off x="450000" y="1200839"/>
            <a:ext cx="8215468" cy="5243552"/>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600"/>
              </a:spcAft>
              <a:buFont typeface="Wingdings" pitchFamily="2" charset="2"/>
              <a:buChar char="§"/>
            </a:pPr>
            <a:r>
              <a:rPr lang="el-GR" sz="2100" dirty="0" smtClean="0">
                <a:solidFill>
                  <a:prstClr val="black"/>
                </a:solidFill>
              </a:rPr>
              <a:t>Κήρυξη διαθήκης ως κυρίας</a:t>
            </a:r>
          </a:p>
          <a:p>
            <a:pPr marL="342900" indent="-166688">
              <a:spcBef>
                <a:spcPts val="300"/>
              </a:spcBef>
              <a:spcAft>
                <a:spcPts val="600"/>
              </a:spcAft>
              <a:buFont typeface="Arial" pitchFamily="34" charset="0"/>
              <a:buChar char="•"/>
            </a:pPr>
            <a:r>
              <a:rPr lang="el-GR" sz="2100" dirty="0" smtClean="0">
                <a:solidFill>
                  <a:prstClr val="black"/>
                </a:solidFill>
              </a:rPr>
              <a:t>Ειδικά </a:t>
            </a:r>
            <a:r>
              <a:rPr lang="el-GR" sz="2100" dirty="0">
                <a:solidFill>
                  <a:prstClr val="black"/>
                </a:solidFill>
              </a:rPr>
              <a:t>όταν απαιτείται η κήρυξη ως κυρίας προβλέπεται (ΚΠολΔ 808Α παρ. 2, 3):</a:t>
            </a:r>
          </a:p>
          <a:p>
            <a:pPr marL="715963" indent="-352425">
              <a:spcBef>
                <a:spcPts val="300"/>
              </a:spcBef>
              <a:spcAft>
                <a:spcPts val="600"/>
              </a:spcAft>
              <a:buFont typeface="Wingdings" pitchFamily="2" charset="2"/>
              <a:buChar char="Ø"/>
            </a:pPr>
            <a:r>
              <a:rPr lang="el-GR" sz="2100" dirty="0">
                <a:solidFill>
                  <a:prstClr val="black"/>
                </a:solidFill>
              </a:rPr>
              <a:t>Υποχρεωτική γραφολογική πραγματογνωμοσύνη από  πραγματογνώμονα από ειδικό  κατάλογο</a:t>
            </a:r>
          </a:p>
          <a:p>
            <a:pPr marL="715963" indent="-352425">
              <a:spcBef>
                <a:spcPts val="300"/>
              </a:spcBef>
              <a:spcAft>
                <a:spcPts val="600"/>
              </a:spcAft>
              <a:buFont typeface="Wingdings" pitchFamily="2" charset="2"/>
              <a:buChar char="Ø"/>
            </a:pPr>
            <a:r>
              <a:rPr lang="el-GR" sz="2100" dirty="0">
                <a:solidFill>
                  <a:prstClr val="black"/>
                </a:solidFill>
              </a:rPr>
              <a:t>Αν ο τιμώμενος είναι αποκλειστικά «εξωτικός» κλήση του Ελληνικού Δημοσίου 30 μέρες πριν από τη συνεδρίαση, με επιμέλεια του συμβολαιογράφου</a:t>
            </a:r>
          </a:p>
          <a:p>
            <a:pPr marL="715963" indent="-352425">
              <a:spcBef>
                <a:spcPts val="300"/>
              </a:spcBef>
              <a:spcAft>
                <a:spcPts val="600"/>
              </a:spcAft>
              <a:buFont typeface="Wingdings" pitchFamily="2" charset="2"/>
              <a:buChar char="Ø"/>
            </a:pPr>
            <a:r>
              <a:rPr lang="el-GR" sz="2100" dirty="0">
                <a:solidFill>
                  <a:prstClr val="black"/>
                </a:solidFill>
              </a:rPr>
              <a:t>Αν με τη διαθήκη δεν τιμώνται κατιόντες ή σύζυγος  ο συμβολαιογράφος έχει υποχρέωση να καλέσει τους κατιόντες και τον σύζυγο που παραλείφθηκαν από τη διαθήκη, εφόσον αυτό δεν είναι αδύνατον ή ιδιαίτερα δύσκολο.</a:t>
            </a:r>
          </a:p>
          <a:p>
            <a:pPr marL="342900" indent="-166688">
              <a:spcBef>
                <a:spcPts val="300"/>
              </a:spcBef>
              <a:spcAft>
                <a:spcPts val="600"/>
              </a:spcAft>
              <a:buFont typeface="Arial" pitchFamily="34" charset="0"/>
              <a:buChar char="•"/>
            </a:pPr>
            <a:endParaRPr lang="el-GR" sz="2100" dirty="0">
              <a:solidFill>
                <a:prstClr val="black"/>
              </a:solidFill>
            </a:endParaRPr>
          </a:p>
        </p:txBody>
      </p:sp>
    </p:spTree>
    <p:extLst>
      <p:ext uri="{BB962C8B-B14F-4D97-AF65-F5344CB8AC3E}">
        <p14:creationId xmlns:p14="http://schemas.microsoft.com/office/powerpoint/2010/main" val="2126481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4"/>
          </p:nvPr>
        </p:nvSpPr>
        <p:spPr/>
        <p:txBody>
          <a:bodyPr/>
          <a:lstStyle/>
          <a:p>
            <a:fld id="{2CC4CF26-8106-A64C-B5CA-03A742C46BBA}" type="slidenum">
              <a:rPr lang="en-US" smtClean="0"/>
              <a:pPr/>
              <a:t>7</a:t>
            </a:fld>
            <a:endParaRPr lang="en-US"/>
          </a:p>
        </p:txBody>
      </p:sp>
      <p:sp>
        <p:nvSpPr>
          <p:cNvPr id="5" name="Τίτλος 1"/>
          <p:cNvSpPr>
            <a:spLocks noGrp="1"/>
          </p:cNvSpPr>
          <p:nvPr>
            <p:ph type="title"/>
          </p:nvPr>
        </p:nvSpPr>
        <p:spPr>
          <a:xfrm>
            <a:off x="310702" y="619607"/>
            <a:ext cx="8460074" cy="479364"/>
          </a:xfrm>
        </p:spPr>
        <p:txBody>
          <a:bodyPr>
            <a:normAutofit/>
          </a:bodyPr>
          <a:lstStyle/>
          <a:p>
            <a:pPr algn="ctr"/>
            <a:r>
              <a:rPr lang="el-GR" sz="2600" dirty="0" smtClean="0">
                <a:solidFill>
                  <a:schemeClr val="tx1"/>
                </a:solidFill>
              </a:rPr>
              <a:t>Ι</a:t>
            </a:r>
            <a:r>
              <a:rPr lang="en-GB" sz="2600" dirty="0">
                <a:solidFill>
                  <a:schemeClr val="tx1"/>
                </a:solidFill>
              </a:rPr>
              <a:t>I</a:t>
            </a:r>
            <a:r>
              <a:rPr lang="el-GR" sz="2600" dirty="0" smtClean="0">
                <a:solidFill>
                  <a:schemeClr val="tx1"/>
                </a:solidFill>
              </a:rPr>
              <a:t>. Εξ αδιαθέτου κληρονομική διαδοχή (νέες ΑΚ 1808-1819)</a:t>
            </a:r>
            <a:endParaRPr lang="el-GR" sz="2600" dirty="0">
              <a:solidFill>
                <a:schemeClr val="tx1"/>
              </a:solidFill>
            </a:endParaRPr>
          </a:p>
        </p:txBody>
      </p:sp>
      <p:sp>
        <p:nvSpPr>
          <p:cNvPr id="6" name="Rechteck 15"/>
          <p:cNvSpPr/>
          <p:nvPr/>
        </p:nvSpPr>
        <p:spPr>
          <a:xfrm>
            <a:off x="450001" y="2169459"/>
            <a:ext cx="4093468" cy="4274932"/>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600"/>
              </a:spcAft>
              <a:buFont typeface="Wingdings" panose="05000000000000000000" pitchFamily="2" charset="2"/>
              <a:buChar char="§"/>
            </a:pPr>
            <a:r>
              <a:rPr lang="el-GR" sz="1600" dirty="0" smtClean="0">
                <a:solidFill>
                  <a:prstClr val="black"/>
                </a:solidFill>
              </a:rPr>
              <a:t>Μερίδα ¼ όταν συντρέχει με συγγενείς της α’ τάξης (κατιόντες) (παλαιά ΑΚ 1820 εδ. α’)</a:t>
            </a:r>
          </a:p>
          <a:p>
            <a:pPr marL="176213" indent="-176213">
              <a:spcBef>
                <a:spcPts val="300"/>
              </a:spcBef>
              <a:spcAft>
                <a:spcPts val="600"/>
              </a:spcAft>
              <a:buFont typeface="Wingdings" panose="05000000000000000000" pitchFamily="2" charset="2"/>
              <a:buChar char="§"/>
            </a:pPr>
            <a:r>
              <a:rPr lang="el-GR" sz="1600" dirty="0" smtClean="0">
                <a:solidFill>
                  <a:prstClr val="black"/>
                </a:solidFill>
              </a:rPr>
              <a:t>Μερίδα ½ όταν συντρέχει με συγγενείς των άλλων τάξεων (γονείς, αδέλφια, θείους, ανίψια, μικρανίψια, α’ εξαδέλφια, παππούδες και γιαγιάδες, προπαππούδες και προγιαγιάδες) (παλαιά ΑΚ 1820 εδ. α’)</a:t>
            </a:r>
          </a:p>
          <a:p>
            <a:pPr marL="176213" indent="-176213">
              <a:spcBef>
                <a:spcPts val="300"/>
              </a:spcBef>
              <a:spcAft>
                <a:spcPts val="600"/>
              </a:spcAft>
              <a:buFont typeface="Wingdings" panose="05000000000000000000" pitchFamily="2" charset="2"/>
              <a:buChar char="§"/>
            </a:pPr>
            <a:r>
              <a:rPr lang="el-GR" sz="1600" dirty="0" smtClean="0">
                <a:solidFill>
                  <a:prstClr val="black"/>
                </a:solidFill>
              </a:rPr>
              <a:t>Αποκλειστική κλήση συζύγου μόνο στην 5</a:t>
            </a:r>
            <a:r>
              <a:rPr lang="el-GR" sz="1600" baseline="30000" dirty="0" smtClean="0">
                <a:solidFill>
                  <a:prstClr val="black"/>
                </a:solidFill>
              </a:rPr>
              <a:t>η</a:t>
            </a:r>
            <a:r>
              <a:rPr lang="el-GR" sz="1600" dirty="0" smtClean="0">
                <a:solidFill>
                  <a:prstClr val="black"/>
                </a:solidFill>
              </a:rPr>
              <a:t> τάξη (παλαιά ΑΚ 1821)</a:t>
            </a:r>
          </a:p>
          <a:p>
            <a:pPr marL="176213" indent="-176213">
              <a:spcBef>
                <a:spcPts val="300"/>
              </a:spcBef>
              <a:spcAft>
                <a:spcPts val="600"/>
              </a:spcAft>
              <a:buFont typeface="Wingdings" panose="05000000000000000000" pitchFamily="2" charset="2"/>
              <a:buChar char="§"/>
            </a:pPr>
            <a:r>
              <a:rPr lang="el-GR" sz="1600" dirty="0" smtClean="0">
                <a:solidFill>
                  <a:prstClr val="black"/>
                </a:solidFill>
              </a:rPr>
              <a:t>Λήψη εξαίρετου (παλαιά ΑΚ 1820 εδ. β’)</a:t>
            </a:r>
          </a:p>
          <a:p>
            <a:pPr marL="176213" indent="-176213">
              <a:spcBef>
                <a:spcPts val="300"/>
              </a:spcBef>
              <a:spcAft>
                <a:spcPts val="600"/>
              </a:spcAft>
              <a:buFont typeface="Wingdings" panose="05000000000000000000" pitchFamily="2" charset="2"/>
              <a:buChar char="§"/>
            </a:pPr>
            <a:r>
              <a:rPr lang="el-GR" sz="1600" dirty="0" smtClean="0">
                <a:solidFill>
                  <a:prstClr val="black"/>
                </a:solidFill>
              </a:rPr>
              <a:t>Καμία ωφέλεια από την προσαύξηση: Εάν σύζυγος μαζί με γονείς του κληρονομουμένου και εξέπιπτε ένας γονέας προσαύξηση μόνο της μερίδας του άλλου γονέα και ποτέ του συζύγου</a:t>
            </a:r>
            <a:endParaRPr lang="el-GR" sz="1600" dirty="0">
              <a:solidFill>
                <a:prstClr val="black"/>
              </a:solidFill>
            </a:endParaRPr>
          </a:p>
        </p:txBody>
      </p:sp>
      <p:sp>
        <p:nvSpPr>
          <p:cNvPr id="2" name="Rechteck 15">
            <a:extLst>
              <a:ext uri="{FF2B5EF4-FFF2-40B4-BE49-F238E27FC236}">
                <a16:creationId xmlns:a16="http://schemas.microsoft.com/office/drawing/2014/main" xmlns="" id="{9A7587A4-DBD1-4B40-AD76-2DD4386AE79E}"/>
              </a:ext>
            </a:extLst>
          </p:cNvPr>
          <p:cNvSpPr/>
          <p:nvPr/>
        </p:nvSpPr>
        <p:spPr>
          <a:xfrm>
            <a:off x="450000" y="1098971"/>
            <a:ext cx="8215469" cy="553130"/>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l-GR" sz="2200" dirty="0" smtClean="0">
                <a:solidFill>
                  <a:srgbClr val="FFFFFF"/>
                </a:solidFill>
              </a:rPr>
              <a:t>1. Αναβάθμιση της θέσης του συζύγου (1)</a:t>
            </a:r>
            <a:endParaRPr lang="el-GR" sz="2200" dirty="0">
              <a:solidFill>
                <a:srgbClr val="FFFFFF"/>
              </a:solidFill>
            </a:endParaRPr>
          </a:p>
        </p:txBody>
      </p:sp>
      <p:sp>
        <p:nvSpPr>
          <p:cNvPr id="3" name="Rechteck 15">
            <a:extLst>
              <a:ext uri="{FF2B5EF4-FFF2-40B4-BE49-F238E27FC236}">
                <a16:creationId xmlns:a16="http://schemas.microsoft.com/office/drawing/2014/main" xmlns="" id="{F2C223B7-3107-4889-9365-E53013266593}"/>
              </a:ext>
            </a:extLst>
          </p:cNvPr>
          <p:cNvSpPr/>
          <p:nvPr/>
        </p:nvSpPr>
        <p:spPr>
          <a:xfrm>
            <a:off x="450000" y="1728561"/>
            <a:ext cx="4093469" cy="367294"/>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spcBef>
                <a:spcPts val="300"/>
              </a:spcBef>
              <a:spcAft>
                <a:spcPts val="600"/>
              </a:spcAft>
            </a:pPr>
            <a:r>
              <a:rPr lang="el-GR" sz="1900" dirty="0" smtClean="0">
                <a:solidFill>
                  <a:srgbClr val="FFFFFF"/>
                </a:solidFill>
              </a:rPr>
              <a:t>Δίκαιο πριν την 16.9.2026</a:t>
            </a:r>
            <a:endParaRPr lang="el-GR" sz="1900" dirty="0">
              <a:solidFill>
                <a:srgbClr val="FFFFFF"/>
              </a:solidFill>
            </a:endParaRPr>
          </a:p>
        </p:txBody>
      </p:sp>
      <p:sp>
        <p:nvSpPr>
          <p:cNvPr id="9" name="Rechteck 15">
            <a:extLst>
              <a:ext uri="{FF2B5EF4-FFF2-40B4-BE49-F238E27FC236}">
                <a16:creationId xmlns:a16="http://schemas.microsoft.com/office/drawing/2014/main" xmlns="" id="{9F6AE78B-395A-4349-86DE-6256F35A3F56}"/>
              </a:ext>
            </a:extLst>
          </p:cNvPr>
          <p:cNvSpPr/>
          <p:nvPr/>
        </p:nvSpPr>
        <p:spPr>
          <a:xfrm>
            <a:off x="4600533" y="1731287"/>
            <a:ext cx="4064936" cy="367294"/>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spcBef>
                <a:spcPts val="300"/>
              </a:spcBef>
              <a:spcAft>
                <a:spcPts val="600"/>
              </a:spcAft>
            </a:pPr>
            <a:r>
              <a:rPr lang="el-GR" sz="1900" dirty="0" smtClean="0">
                <a:solidFill>
                  <a:srgbClr val="FFFFFF"/>
                </a:solidFill>
              </a:rPr>
              <a:t>Δίκαιο μετά την 16.9.2026</a:t>
            </a:r>
            <a:endParaRPr lang="el-GR" sz="1900" dirty="0">
              <a:solidFill>
                <a:srgbClr val="FFFFFF"/>
              </a:solidFill>
            </a:endParaRPr>
          </a:p>
        </p:txBody>
      </p:sp>
      <p:sp>
        <p:nvSpPr>
          <p:cNvPr id="11" name="Rechteck 15">
            <a:extLst>
              <a:ext uri="{FF2B5EF4-FFF2-40B4-BE49-F238E27FC236}">
                <a16:creationId xmlns:a16="http://schemas.microsoft.com/office/drawing/2014/main" xmlns="" id="{9CD17D3E-44BF-480F-8686-16DD73AFBDAD}"/>
              </a:ext>
            </a:extLst>
          </p:cNvPr>
          <p:cNvSpPr/>
          <p:nvPr/>
        </p:nvSpPr>
        <p:spPr>
          <a:xfrm>
            <a:off x="4600533" y="2169459"/>
            <a:ext cx="4064936" cy="4274932"/>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200"/>
              </a:spcAft>
              <a:buFont typeface="Wingdings" panose="05000000000000000000" pitchFamily="2" charset="2"/>
              <a:buChar char="§"/>
            </a:pPr>
            <a:r>
              <a:rPr lang="el-GR" sz="1600" dirty="0" smtClean="0">
                <a:solidFill>
                  <a:prstClr val="black"/>
                </a:solidFill>
              </a:rPr>
              <a:t>Μερίδα 1/3 όταν συντρέχει με ένα τέκνο και ¼ όταν συντρέχει με δύο ή περισσότερα τέκνα (νέα ΑΚ 1810 παρ. 1 εδ. α’) (πρβλ. Ιταλικό Δίκαιο: ½ με ένα τέκνο και 1/3 με δύο ή περισσότερα τέκνα – Αυστριακό Δίκαιο: πάντοτε 1/3 – Ελβετικό Δίκαιο: πάντοτε ½)</a:t>
            </a:r>
          </a:p>
          <a:p>
            <a:pPr marL="176213" indent="-176213">
              <a:spcBef>
                <a:spcPts val="300"/>
              </a:spcBef>
              <a:spcAft>
                <a:spcPts val="200"/>
              </a:spcAft>
              <a:buFont typeface="Wingdings" panose="05000000000000000000" pitchFamily="2" charset="2"/>
              <a:buChar char="§"/>
            </a:pPr>
            <a:r>
              <a:rPr lang="el-GR" sz="1600" dirty="0">
                <a:solidFill>
                  <a:prstClr val="black"/>
                </a:solidFill>
              </a:rPr>
              <a:t>Μερίδα ½ όταν συντρέχει με συγγενείς </a:t>
            </a:r>
            <a:r>
              <a:rPr lang="el-GR" sz="1600" dirty="0" smtClean="0">
                <a:solidFill>
                  <a:prstClr val="black"/>
                </a:solidFill>
              </a:rPr>
              <a:t>της δεύτερης τάξης (νέα ΑΚ 1810 παρ. 1 εδ. β’)</a:t>
            </a:r>
          </a:p>
          <a:p>
            <a:pPr marL="176213" indent="-176213">
              <a:spcBef>
                <a:spcPts val="300"/>
              </a:spcBef>
              <a:spcAft>
                <a:spcPts val="200"/>
              </a:spcAft>
              <a:buFont typeface="Wingdings" panose="05000000000000000000" pitchFamily="2" charset="2"/>
              <a:buChar char="§"/>
            </a:pPr>
            <a:r>
              <a:rPr lang="el-GR" sz="1600" dirty="0" smtClean="0">
                <a:solidFill>
                  <a:prstClr val="black"/>
                </a:solidFill>
              </a:rPr>
              <a:t>Αποκλειστική κλήση συζύγου στην τρίτη τάξη (νέα ΑΚ 1811): Προηγείται ο σύζυγος των συγγενών της τέταρτης τάξης (παππούδες και γιαγιαδες, θείου και α’ εξαδέλφια, νέα ΑΚ 1813)</a:t>
            </a:r>
          </a:p>
          <a:p>
            <a:pPr marL="176213" indent="-176213">
              <a:spcBef>
                <a:spcPts val="300"/>
              </a:spcBef>
              <a:spcAft>
                <a:spcPts val="200"/>
              </a:spcAft>
              <a:buFont typeface="Wingdings" panose="05000000000000000000" pitchFamily="2" charset="2"/>
              <a:buChar char="§"/>
            </a:pPr>
            <a:r>
              <a:rPr lang="el-GR" sz="1600" dirty="0" smtClean="0">
                <a:solidFill>
                  <a:prstClr val="black"/>
                </a:solidFill>
              </a:rPr>
              <a:t>Λήψη εξαίρετου (νέα ΑΚ 1810 παρ. 1 εδ. γ’)</a:t>
            </a:r>
          </a:p>
        </p:txBody>
      </p:sp>
    </p:spTree>
    <p:extLst>
      <p:ext uri="{BB962C8B-B14F-4D97-AF65-F5344CB8AC3E}">
        <p14:creationId xmlns:p14="http://schemas.microsoft.com/office/powerpoint/2010/main" val="3010847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4"/>
          </p:nvPr>
        </p:nvSpPr>
        <p:spPr/>
        <p:txBody>
          <a:bodyPr/>
          <a:lstStyle/>
          <a:p>
            <a:fld id="{2CC4CF26-8106-A64C-B5CA-03A742C46BBA}" type="slidenum">
              <a:rPr lang="en-US" smtClean="0"/>
              <a:pPr/>
              <a:t>8</a:t>
            </a:fld>
            <a:endParaRPr lang="en-US"/>
          </a:p>
        </p:txBody>
      </p:sp>
      <p:sp>
        <p:nvSpPr>
          <p:cNvPr id="5" name="Τίτλος 1"/>
          <p:cNvSpPr>
            <a:spLocks noGrp="1"/>
          </p:cNvSpPr>
          <p:nvPr>
            <p:ph type="title"/>
          </p:nvPr>
        </p:nvSpPr>
        <p:spPr>
          <a:xfrm>
            <a:off x="310702" y="619607"/>
            <a:ext cx="8460074" cy="479364"/>
          </a:xfrm>
        </p:spPr>
        <p:txBody>
          <a:bodyPr>
            <a:normAutofit/>
          </a:bodyPr>
          <a:lstStyle/>
          <a:p>
            <a:pPr algn="ctr"/>
            <a:r>
              <a:rPr lang="el-GR" sz="2600" dirty="0" smtClean="0">
                <a:solidFill>
                  <a:schemeClr val="tx1"/>
                </a:solidFill>
              </a:rPr>
              <a:t>Ι</a:t>
            </a:r>
            <a:r>
              <a:rPr lang="en-GB" sz="2600" dirty="0" smtClean="0">
                <a:solidFill>
                  <a:schemeClr val="tx1"/>
                </a:solidFill>
              </a:rPr>
              <a:t>I</a:t>
            </a:r>
            <a:r>
              <a:rPr lang="el-GR" sz="2600" dirty="0" smtClean="0">
                <a:solidFill>
                  <a:schemeClr val="tx1"/>
                </a:solidFill>
              </a:rPr>
              <a:t>. Εξ αδιαθέτου κληρονομική διαδοχή (νέες ΑΚ 1808-1819)</a:t>
            </a:r>
            <a:endParaRPr lang="el-GR" sz="2600" dirty="0">
              <a:solidFill>
                <a:schemeClr val="tx1"/>
              </a:solidFill>
            </a:endParaRPr>
          </a:p>
        </p:txBody>
      </p:sp>
      <p:sp>
        <p:nvSpPr>
          <p:cNvPr id="6" name="Rechteck 15"/>
          <p:cNvSpPr/>
          <p:nvPr/>
        </p:nvSpPr>
        <p:spPr>
          <a:xfrm>
            <a:off x="450001" y="2169459"/>
            <a:ext cx="4093468" cy="4274932"/>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600"/>
              </a:spcAft>
              <a:buFont typeface="Wingdings" panose="05000000000000000000" pitchFamily="2" charset="2"/>
              <a:buChar char="§"/>
            </a:pPr>
            <a:r>
              <a:rPr lang="el-GR" sz="1600" dirty="0" smtClean="0">
                <a:solidFill>
                  <a:prstClr val="black"/>
                </a:solidFill>
              </a:rPr>
              <a:t>ΚΠολΔ 483: Δικαίωμα δικαστικής διανομής επιχειρήσης ως οικονομικού συνόλου – Δικαίωμα και των λοιπών συγκληρονόμων</a:t>
            </a:r>
          </a:p>
          <a:p>
            <a:pPr marL="176213" indent="-176213">
              <a:spcBef>
                <a:spcPts val="300"/>
              </a:spcBef>
              <a:spcAft>
                <a:spcPts val="600"/>
              </a:spcAft>
              <a:buFont typeface="Wingdings" panose="05000000000000000000" pitchFamily="2" charset="2"/>
              <a:buChar char="§"/>
            </a:pPr>
            <a:r>
              <a:rPr lang="el-GR" sz="1600" dirty="0" smtClean="0">
                <a:solidFill>
                  <a:prstClr val="black"/>
                </a:solidFill>
              </a:rPr>
              <a:t>Παλαιά ΑΚ 1889: Επιδίκαση κυριότητας οικογενειακής στέγης στον επιζώντα σύζυγο έναντι της αξίας της μερίδας</a:t>
            </a:r>
          </a:p>
          <a:p>
            <a:pPr marL="176213" indent="-176213">
              <a:spcBef>
                <a:spcPts val="300"/>
              </a:spcBef>
              <a:spcAft>
                <a:spcPts val="600"/>
              </a:spcAft>
              <a:buFont typeface="Wingdings" panose="05000000000000000000" pitchFamily="2" charset="2"/>
              <a:buChar char="§"/>
            </a:pPr>
            <a:endParaRPr lang="el-GR" sz="1600" dirty="0">
              <a:solidFill>
                <a:prstClr val="black"/>
              </a:solidFill>
            </a:endParaRPr>
          </a:p>
        </p:txBody>
      </p:sp>
      <p:sp>
        <p:nvSpPr>
          <p:cNvPr id="2" name="Rechteck 15">
            <a:extLst>
              <a:ext uri="{FF2B5EF4-FFF2-40B4-BE49-F238E27FC236}">
                <a16:creationId xmlns:a16="http://schemas.microsoft.com/office/drawing/2014/main" xmlns="" id="{9A7587A4-DBD1-4B40-AD76-2DD4386AE79E}"/>
              </a:ext>
            </a:extLst>
          </p:cNvPr>
          <p:cNvSpPr/>
          <p:nvPr/>
        </p:nvSpPr>
        <p:spPr>
          <a:xfrm>
            <a:off x="450000" y="1098971"/>
            <a:ext cx="8215469" cy="553130"/>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l-GR" sz="2200" dirty="0" smtClean="0">
                <a:solidFill>
                  <a:srgbClr val="FFFFFF"/>
                </a:solidFill>
              </a:rPr>
              <a:t>1. Αναβάθμιση της θέσης του συζύγου (2)</a:t>
            </a:r>
            <a:endParaRPr lang="el-GR" sz="2200" dirty="0">
              <a:solidFill>
                <a:srgbClr val="FFFFFF"/>
              </a:solidFill>
            </a:endParaRPr>
          </a:p>
        </p:txBody>
      </p:sp>
      <p:sp>
        <p:nvSpPr>
          <p:cNvPr id="3" name="Rechteck 15">
            <a:extLst>
              <a:ext uri="{FF2B5EF4-FFF2-40B4-BE49-F238E27FC236}">
                <a16:creationId xmlns:a16="http://schemas.microsoft.com/office/drawing/2014/main" xmlns="" id="{F2C223B7-3107-4889-9365-E53013266593}"/>
              </a:ext>
            </a:extLst>
          </p:cNvPr>
          <p:cNvSpPr/>
          <p:nvPr/>
        </p:nvSpPr>
        <p:spPr>
          <a:xfrm>
            <a:off x="450000" y="1728561"/>
            <a:ext cx="4093469" cy="367294"/>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spcBef>
                <a:spcPts val="300"/>
              </a:spcBef>
              <a:spcAft>
                <a:spcPts val="600"/>
              </a:spcAft>
            </a:pPr>
            <a:r>
              <a:rPr lang="el-GR" sz="1900" dirty="0" smtClean="0">
                <a:solidFill>
                  <a:srgbClr val="FFFFFF"/>
                </a:solidFill>
              </a:rPr>
              <a:t>Δίκαιο πριν την 16.9.2026</a:t>
            </a:r>
            <a:endParaRPr lang="el-GR" sz="1900" dirty="0">
              <a:solidFill>
                <a:srgbClr val="FFFFFF"/>
              </a:solidFill>
            </a:endParaRPr>
          </a:p>
        </p:txBody>
      </p:sp>
      <p:sp>
        <p:nvSpPr>
          <p:cNvPr id="9" name="Rechteck 15">
            <a:extLst>
              <a:ext uri="{FF2B5EF4-FFF2-40B4-BE49-F238E27FC236}">
                <a16:creationId xmlns:a16="http://schemas.microsoft.com/office/drawing/2014/main" xmlns="" id="{9F6AE78B-395A-4349-86DE-6256F35A3F56}"/>
              </a:ext>
            </a:extLst>
          </p:cNvPr>
          <p:cNvSpPr/>
          <p:nvPr/>
        </p:nvSpPr>
        <p:spPr>
          <a:xfrm>
            <a:off x="4600533" y="1731287"/>
            <a:ext cx="4064936" cy="367294"/>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spcBef>
                <a:spcPts val="300"/>
              </a:spcBef>
              <a:spcAft>
                <a:spcPts val="600"/>
              </a:spcAft>
            </a:pPr>
            <a:r>
              <a:rPr lang="el-GR" sz="1900" dirty="0" smtClean="0">
                <a:solidFill>
                  <a:srgbClr val="FFFFFF"/>
                </a:solidFill>
              </a:rPr>
              <a:t>Δίκαιο μετά την 16.9.2026</a:t>
            </a:r>
            <a:endParaRPr lang="el-GR" sz="1900" dirty="0">
              <a:solidFill>
                <a:srgbClr val="FFFFFF"/>
              </a:solidFill>
            </a:endParaRPr>
          </a:p>
        </p:txBody>
      </p:sp>
      <p:sp>
        <p:nvSpPr>
          <p:cNvPr id="11" name="Rechteck 15">
            <a:extLst>
              <a:ext uri="{FF2B5EF4-FFF2-40B4-BE49-F238E27FC236}">
                <a16:creationId xmlns:a16="http://schemas.microsoft.com/office/drawing/2014/main" xmlns="" id="{9CD17D3E-44BF-480F-8686-16DD73AFBDAD}"/>
              </a:ext>
            </a:extLst>
          </p:cNvPr>
          <p:cNvSpPr/>
          <p:nvPr/>
        </p:nvSpPr>
        <p:spPr>
          <a:xfrm>
            <a:off x="4600533" y="2169459"/>
            <a:ext cx="4064936" cy="4274932"/>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200"/>
              </a:spcAft>
              <a:buFont typeface="Wingdings" panose="05000000000000000000" pitchFamily="2" charset="2"/>
              <a:buChar char="§"/>
            </a:pPr>
            <a:r>
              <a:rPr lang="el-GR" sz="1600" dirty="0" smtClean="0">
                <a:solidFill>
                  <a:prstClr val="black"/>
                </a:solidFill>
              </a:rPr>
              <a:t>Δικαίωμα αποκλειστικής χρήσης της οικογενειακής στέγης για ένα έτος από τον θάνατου του κληρονομουμένου (νέα ΑΚ 1810 παρ. 2)</a:t>
            </a:r>
          </a:p>
          <a:p>
            <a:pPr marL="176213" indent="-176213">
              <a:spcBef>
                <a:spcPts val="300"/>
              </a:spcBef>
              <a:spcAft>
                <a:spcPts val="200"/>
              </a:spcAft>
              <a:buFont typeface="Wingdings" panose="05000000000000000000" pitchFamily="2" charset="2"/>
              <a:buChar char="§"/>
            </a:pPr>
            <a:r>
              <a:rPr lang="el-GR" sz="1600" dirty="0">
                <a:solidFill>
                  <a:prstClr val="black"/>
                </a:solidFill>
              </a:rPr>
              <a:t>Α</a:t>
            </a:r>
            <a:r>
              <a:rPr lang="el-GR" sz="1600" dirty="0" smtClean="0">
                <a:solidFill>
                  <a:prstClr val="black"/>
                </a:solidFill>
              </a:rPr>
              <a:t>ντί για λήψη της κληρονομικής μερίδας, λήψη της επικαρπίας σε αντικείμενα της κληρονομίας (νέα ΑΚ 1810 παρ. 3): Άσκηση εντός 4 μηνών από τη λήξη της προθεσμίας αποποίησης – Απαγόρευση καταχρηστικής άσκησης (ΑΚ 281)</a:t>
            </a:r>
          </a:p>
          <a:p>
            <a:pPr marL="176213" indent="-176213">
              <a:spcBef>
                <a:spcPts val="300"/>
              </a:spcBef>
              <a:spcAft>
                <a:spcPts val="200"/>
              </a:spcAft>
              <a:buFont typeface="Wingdings" panose="05000000000000000000" pitchFamily="2" charset="2"/>
              <a:buChar char="§"/>
            </a:pPr>
            <a:r>
              <a:rPr lang="el-GR" sz="1600" dirty="0">
                <a:solidFill>
                  <a:prstClr val="black"/>
                </a:solidFill>
              </a:rPr>
              <a:t>ΚΠολΔ 483: Δικαίωμα δικαστικής διανομής επιχειρήσης ως οικονομικού συνόλου – Δικαίωμα και των λοιπών </a:t>
            </a:r>
            <a:r>
              <a:rPr lang="el-GR" sz="1600" dirty="0" smtClean="0">
                <a:solidFill>
                  <a:prstClr val="black"/>
                </a:solidFill>
              </a:rPr>
              <a:t>συγκληρονόμων</a:t>
            </a:r>
          </a:p>
          <a:p>
            <a:pPr marL="176213" indent="-176213">
              <a:spcBef>
                <a:spcPts val="300"/>
              </a:spcBef>
              <a:spcAft>
                <a:spcPts val="200"/>
              </a:spcAft>
              <a:buFont typeface="Wingdings" panose="05000000000000000000" pitchFamily="2" charset="2"/>
              <a:buChar char="§"/>
            </a:pPr>
            <a:r>
              <a:rPr lang="el-GR" sz="1600" dirty="0">
                <a:solidFill>
                  <a:prstClr val="black"/>
                </a:solidFill>
              </a:rPr>
              <a:t>Νέα 1885: </a:t>
            </a:r>
            <a:r>
              <a:rPr lang="el-GR" sz="1600" dirty="0" smtClean="0">
                <a:solidFill>
                  <a:prstClr val="black"/>
                </a:solidFill>
              </a:rPr>
              <a:t>Επιδίκαση </a:t>
            </a:r>
            <a:r>
              <a:rPr lang="el-GR" sz="1600" dirty="0">
                <a:solidFill>
                  <a:prstClr val="black"/>
                </a:solidFill>
              </a:rPr>
              <a:t>κυριότητας οικογενειακής στέγης στον επιζώντα σύζυγο έναντι της αξίας της μερίδας</a:t>
            </a:r>
          </a:p>
          <a:p>
            <a:pPr marL="176213" indent="-176213">
              <a:spcBef>
                <a:spcPts val="300"/>
              </a:spcBef>
              <a:spcAft>
                <a:spcPts val="200"/>
              </a:spcAft>
              <a:buFont typeface="Wingdings" panose="05000000000000000000" pitchFamily="2" charset="2"/>
              <a:buChar char="§"/>
            </a:pPr>
            <a:endParaRPr lang="el-GR" sz="1600" dirty="0">
              <a:solidFill>
                <a:prstClr val="black"/>
              </a:solidFill>
            </a:endParaRPr>
          </a:p>
          <a:p>
            <a:pPr marL="176213" indent="-176213">
              <a:spcBef>
                <a:spcPts val="300"/>
              </a:spcBef>
              <a:spcAft>
                <a:spcPts val="200"/>
              </a:spcAft>
              <a:buFont typeface="Wingdings" panose="05000000000000000000" pitchFamily="2" charset="2"/>
              <a:buChar char="§"/>
            </a:pPr>
            <a:endParaRPr lang="el-GR" sz="1600" dirty="0" smtClean="0">
              <a:solidFill>
                <a:prstClr val="black"/>
              </a:solidFill>
            </a:endParaRPr>
          </a:p>
          <a:p>
            <a:pPr marL="176213" indent="-176213">
              <a:spcBef>
                <a:spcPts val="300"/>
              </a:spcBef>
              <a:spcAft>
                <a:spcPts val="200"/>
              </a:spcAft>
              <a:buFont typeface="Wingdings" panose="05000000000000000000" pitchFamily="2" charset="2"/>
              <a:buChar char="§"/>
            </a:pPr>
            <a:endParaRPr lang="el-GR" sz="1600" dirty="0" smtClean="0">
              <a:solidFill>
                <a:prstClr val="black"/>
              </a:solidFill>
            </a:endParaRPr>
          </a:p>
        </p:txBody>
      </p:sp>
    </p:spTree>
    <p:extLst>
      <p:ext uri="{BB962C8B-B14F-4D97-AF65-F5344CB8AC3E}">
        <p14:creationId xmlns:p14="http://schemas.microsoft.com/office/powerpoint/2010/main" val="2509744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4"/>
          </p:nvPr>
        </p:nvSpPr>
        <p:spPr/>
        <p:txBody>
          <a:bodyPr/>
          <a:lstStyle/>
          <a:p>
            <a:fld id="{2CC4CF26-8106-A64C-B5CA-03A742C46BBA}" type="slidenum">
              <a:rPr lang="en-US" smtClean="0"/>
              <a:pPr/>
              <a:t>9</a:t>
            </a:fld>
            <a:endParaRPr lang="en-US"/>
          </a:p>
        </p:txBody>
      </p:sp>
      <p:sp>
        <p:nvSpPr>
          <p:cNvPr id="5" name="Τίτλος 1"/>
          <p:cNvSpPr>
            <a:spLocks noGrp="1"/>
          </p:cNvSpPr>
          <p:nvPr>
            <p:ph type="title"/>
          </p:nvPr>
        </p:nvSpPr>
        <p:spPr>
          <a:xfrm>
            <a:off x="310702" y="619607"/>
            <a:ext cx="8460074" cy="479364"/>
          </a:xfrm>
        </p:spPr>
        <p:txBody>
          <a:bodyPr>
            <a:normAutofit/>
          </a:bodyPr>
          <a:lstStyle/>
          <a:p>
            <a:pPr algn="ctr"/>
            <a:r>
              <a:rPr lang="el-GR" sz="2600" dirty="0" smtClean="0">
                <a:solidFill>
                  <a:schemeClr val="tx1"/>
                </a:solidFill>
              </a:rPr>
              <a:t>Ι</a:t>
            </a:r>
            <a:r>
              <a:rPr lang="en-GB" sz="2600" dirty="0" smtClean="0">
                <a:solidFill>
                  <a:schemeClr val="tx1"/>
                </a:solidFill>
              </a:rPr>
              <a:t>I</a:t>
            </a:r>
            <a:r>
              <a:rPr lang="el-GR" sz="2600" dirty="0" smtClean="0">
                <a:solidFill>
                  <a:schemeClr val="tx1"/>
                </a:solidFill>
              </a:rPr>
              <a:t>. Εξ αδιαθέτου κληρονομική διαδοχή (νέες ΑΚ 1808-1819)</a:t>
            </a:r>
            <a:endParaRPr lang="el-GR" sz="2600" dirty="0">
              <a:solidFill>
                <a:schemeClr val="tx1"/>
              </a:solidFill>
            </a:endParaRPr>
          </a:p>
        </p:txBody>
      </p:sp>
      <p:sp>
        <p:nvSpPr>
          <p:cNvPr id="6" name="Rechteck 15"/>
          <p:cNvSpPr/>
          <p:nvPr/>
        </p:nvSpPr>
        <p:spPr>
          <a:xfrm>
            <a:off x="450001" y="2169459"/>
            <a:ext cx="4093468" cy="4274932"/>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600"/>
              </a:spcAft>
              <a:buFont typeface="Wingdings" panose="05000000000000000000" pitchFamily="2" charset="2"/>
              <a:buChar char="§"/>
            </a:pPr>
            <a:r>
              <a:rPr lang="el-GR" sz="1600" dirty="0" smtClean="0">
                <a:solidFill>
                  <a:prstClr val="black"/>
                </a:solidFill>
              </a:rPr>
              <a:t>Παλαιά ΑΚ 1822: Αποκλεισμός κληρονομικού δικαιώματος (νόμιμη μοίρα, εξαίρετο) συζύγου, αν άσκηση αγωγής διαζυγίου για κάποιον βάσιμο λόγο από τον κληρονομούμενο κατά του συζύγου, επί της οποίας δεν εκδόθηκε αμετάκλητη δικαστική απόφαση</a:t>
            </a:r>
          </a:p>
          <a:p>
            <a:pPr marL="176213" indent="-176213">
              <a:spcBef>
                <a:spcPts val="300"/>
              </a:spcBef>
              <a:spcAft>
                <a:spcPts val="600"/>
              </a:spcAft>
              <a:buFont typeface="Wingdings" panose="05000000000000000000" pitchFamily="2" charset="2"/>
              <a:buChar char="§"/>
            </a:pPr>
            <a:r>
              <a:rPr lang="el-GR" sz="1600" dirty="0" smtClean="0">
                <a:solidFill>
                  <a:prstClr val="black"/>
                </a:solidFill>
              </a:rPr>
              <a:t>Μειονεκτήματα: α) Όχι πρόβλεψη άσκησης αγωγής διαζυγίου από επιζώντα σύζυγο, β) όχι πρόβλεψη αποκλεισμού επί έκδοσης συναινετικού διαζυγίου, γ) άσκηση αγωγής διαζυγίου μόνο για βάσιμο λόγο (δικαιολογείται μόνο, εάν στερείται τη νόμιμη μοίρα)</a:t>
            </a:r>
          </a:p>
        </p:txBody>
      </p:sp>
      <p:sp>
        <p:nvSpPr>
          <p:cNvPr id="2" name="Rechteck 15">
            <a:extLst>
              <a:ext uri="{FF2B5EF4-FFF2-40B4-BE49-F238E27FC236}">
                <a16:creationId xmlns:a16="http://schemas.microsoft.com/office/drawing/2014/main" xmlns="" id="{9A7587A4-DBD1-4B40-AD76-2DD4386AE79E}"/>
              </a:ext>
            </a:extLst>
          </p:cNvPr>
          <p:cNvSpPr/>
          <p:nvPr/>
        </p:nvSpPr>
        <p:spPr>
          <a:xfrm>
            <a:off x="450000" y="1098971"/>
            <a:ext cx="8215469" cy="553130"/>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l-GR" sz="2200" dirty="0" smtClean="0">
                <a:solidFill>
                  <a:srgbClr val="FFFFFF"/>
                </a:solidFill>
              </a:rPr>
              <a:t>2. Αποκλεισμός συζύγου από την κληρονομική διαδοχή</a:t>
            </a:r>
            <a:endParaRPr lang="el-GR" sz="2200" dirty="0">
              <a:solidFill>
                <a:srgbClr val="FFFFFF"/>
              </a:solidFill>
            </a:endParaRPr>
          </a:p>
        </p:txBody>
      </p:sp>
      <p:sp>
        <p:nvSpPr>
          <p:cNvPr id="3" name="Rechteck 15">
            <a:extLst>
              <a:ext uri="{FF2B5EF4-FFF2-40B4-BE49-F238E27FC236}">
                <a16:creationId xmlns:a16="http://schemas.microsoft.com/office/drawing/2014/main" xmlns="" id="{F2C223B7-3107-4889-9365-E53013266593}"/>
              </a:ext>
            </a:extLst>
          </p:cNvPr>
          <p:cNvSpPr/>
          <p:nvPr/>
        </p:nvSpPr>
        <p:spPr>
          <a:xfrm>
            <a:off x="450000" y="1728561"/>
            <a:ext cx="4093469" cy="367294"/>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spcBef>
                <a:spcPts val="300"/>
              </a:spcBef>
              <a:spcAft>
                <a:spcPts val="600"/>
              </a:spcAft>
            </a:pPr>
            <a:r>
              <a:rPr lang="el-GR" sz="1900" dirty="0" smtClean="0">
                <a:solidFill>
                  <a:srgbClr val="FFFFFF"/>
                </a:solidFill>
              </a:rPr>
              <a:t>Δίκαιο πριν την 16.9.2026</a:t>
            </a:r>
            <a:endParaRPr lang="el-GR" sz="1900" dirty="0">
              <a:solidFill>
                <a:srgbClr val="FFFFFF"/>
              </a:solidFill>
            </a:endParaRPr>
          </a:p>
        </p:txBody>
      </p:sp>
      <p:sp>
        <p:nvSpPr>
          <p:cNvPr id="9" name="Rechteck 15">
            <a:extLst>
              <a:ext uri="{FF2B5EF4-FFF2-40B4-BE49-F238E27FC236}">
                <a16:creationId xmlns:a16="http://schemas.microsoft.com/office/drawing/2014/main" xmlns="" id="{9F6AE78B-395A-4349-86DE-6256F35A3F56}"/>
              </a:ext>
            </a:extLst>
          </p:cNvPr>
          <p:cNvSpPr/>
          <p:nvPr/>
        </p:nvSpPr>
        <p:spPr>
          <a:xfrm>
            <a:off x="4600533" y="1731287"/>
            <a:ext cx="4064936" cy="367294"/>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spcBef>
                <a:spcPts val="300"/>
              </a:spcBef>
              <a:spcAft>
                <a:spcPts val="600"/>
              </a:spcAft>
            </a:pPr>
            <a:r>
              <a:rPr lang="el-GR" sz="1900" dirty="0" smtClean="0">
                <a:solidFill>
                  <a:srgbClr val="FFFFFF"/>
                </a:solidFill>
              </a:rPr>
              <a:t>Δίκαιο μετά την 16.9.2026</a:t>
            </a:r>
            <a:endParaRPr lang="el-GR" sz="1900" dirty="0">
              <a:solidFill>
                <a:srgbClr val="FFFFFF"/>
              </a:solidFill>
            </a:endParaRPr>
          </a:p>
        </p:txBody>
      </p:sp>
      <p:sp>
        <p:nvSpPr>
          <p:cNvPr id="11" name="Rechteck 15">
            <a:extLst>
              <a:ext uri="{FF2B5EF4-FFF2-40B4-BE49-F238E27FC236}">
                <a16:creationId xmlns:a16="http://schemas.microsoft.com/office/drawing/2014/main" xmlns="" id="{9CD17D3E-44BF-480F-8686-16DD73AFBDAD}"/>
              </a:ext>
            </a:extLst>
          </p:cNvPr>
          <p:cNvSpPr/>
          <p:nvPr/>
        </p:nvSpPr>
        <p:spPr>
          <a:xfrm>
            <a:off x="4600533" y="2169459"/>
            <a:ext cx="4064936" cy="4274932"/>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200"/>
              </a:spcAft>
              <a:buFont typeface="Wingdings" panose="05000000000000000000" pitchFamily="2" charset="2"/>
              <a:buChar char="§"/>
            </a:pPr>
            <a:r>
              <a:rPr lang="el-GR" sz="1600" dirty="0" smtClean="0">
                <a:solidFill>
                  <a:prstClr val="black"/>
                </a:solidFill>
              </a:rPr>
              <a:t>Νέα ΑΚ 1812</a:t>
            </a:r>
          </a:p>
          <a:p>
            <a:pPr>
              <a:spcBef>
                <a:spcPts val="300"/>
              </a:spcBef>
              <a:spcAft>
                <a:spcPts val="200"/>
              </a:spcAft>
            </a:pPr>
            <a:r>
              <a:rPr lang="el-GR" sz="1600" dirty="0" smtClean="0">
                <a:solidFill>
                  <a:prstClr val="black"/>
                </a:solidFill>
              </a:rPr>
              <a:t>α) Αποκλεισμός από το κληρονομικό δικαίωμα και το εξαίρετο (όχι από τη νόμιμη μοίρα) αν εκκρεμεί διαδικασία για λύση του γάμου) – ακόμη κι αν η αγωγή είναι νόμω ή ουσία αβάσιμη</a:t>
            </a:r>
          </a:p>
          <a:p>
            <a:pPr>
              <a:spcBef>
                <a:spcPts val="300"/>
              </a:spcBef>
              <a:spcAft>
                <a:spcPts val="200"/>
              </a:spcAft>
            </a:pPr>
            <a:r>
              <a:rPr lang="el-GR" sz="1600" dirty="0" smtClean="0">
                <a:solidFill>
                  <a:prstClr val="black"/>
                </a:solidFill>
              </a:rPr>
              <a:t>β) Ειδικά αποκλεισμός από το δικαίωμα στη νόμιμη μοίρα, αν η αγωγή ασκήθηκε νόμω και ουσία βάσιμα</a:t>
            </a:r>
          </a:p>
          <a:p>
            <a:pPr>
              <a:spcBef>
                <a:spcPts val="300"/>
              </a:spcBef>
              <a:spcAft>
                <a:spcPts val="200"/>
              </a:spcAft>
            </a:pPr>
            <a:r>
              <a:rPr lang="el-GR" sz="1600" dirty="0">
                <a:solidFill>
                  <a:prstClr val="black"/>
                </a:solidFill>
              </a:rPr>
              <a:t>γ</a:t>
            </a:r>
            <a:r>
              <a:rPr lang="el-GR" sz="1600" dirty="0" smtClean="0">
                <a:solidFill>
                  <a:prstClr val="black"/>
                </a:solidFill>
              </a:rPr>
              <a:t>) Επί συναινετικού διαζυγίου: Αποκλεισμός από κληρονομικό δικαίωμα, νόμιμη μοίρα και εξαίρετο, αν κατάρτιση της συμφωνίας για λύση του γάμου ή υποβολή ψηφιακής δήλωσης για λύση του γάμου, ακόμη κι αν δεν επικυρώθηκε από συμβολαιογράφο λόγω μεσολάβησης του θανάτου</a:t>
            </a:r>
          </a:p>
        </p:txBody>
      </p:sp>
    </p:spTree>
    <p:extLst>
      <p:ext uri="{BB962C8B-B14F-4D97-AF65-F5344CB8AC3E}">
        <p14:creationId xmlns:p14="http://schemas.microsoft.com/office/powerpoint/2010/main" val="3327689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4"/>
          </p:nvPr>
        </p:nvSpPr>
        <p:spPr/>
        <p:txBody>
          <a:bodyPr/>
          <a:lstStyle/>
          <a:p>
            <a:fld id="{2CC4CF26-8106-A64C-B5CA-03A742C46BBA}" type="slidenum">
              <a:rPr lang="en-US" smtClean="0"/>
              <a:pPr/>
              <a:t>10</a:t>
            </a:fld>
            <a:endParaRPr lang="en-US"/>
          </a:p>
        </p:txBody>
      </p:sp>
      <p:sp>
        <p:nvSpPr>
          <p:cNvPr id="5" name="Τίτλος 1"/>
          <p:cNvSpPr>
            <a:spLocks noGrp="1"/>
          </p:cNvSpPr>
          <p:nvPr>
            <p:ph type="title"/>
          </p:nvPr>
        </p:nvSpPr>
        <p:spPr>
          <a:xfrm>
            <a:off x="310702" y="619607"/>
            <a:ext cx="8460074" cy="479364"/>
          </a:xfrm>
        </p:spPr>
        <p:txBody>
          <a:bodyPr>
            <a:normAutofit/>
          </a:bodyPr>
          <a:lstStyle/>
          <a:p>
            <a:pPr algn="ctr"/>
            <a:r>
              <a:rPr lang="el-GR" sz="2600" dirty="0" smtClean="0">
                <a:solidFill>
                  <a:schemeClr val="tx1"/>
                </a:solidFill>
              </a:rPr>
              <a:t>Ι</a:t>
            </a:r>
            <a:r>
              <a:rPr lang="en-GB" sz="2600" dirty="0" smtClean="0">
                <a:solidFill>
                  <a:schemeClr val="tx1"/>
                </a:solidFill>
              </a:rPr>
              <a:t>I</a:t>
            </a:r>
            <a:r>
              <a:rPr lang="el-GR" sz="2600" dirty="0" smtClean="0">
                <a:solidFill>
                  <a:schemeClr val="tx1"/>
                </a:solidFill>
              </a:rPr>
              <a:t>. Εξ αδιαθέτου κληρονομική διαδοχή (νέες ΑΚ 1808-1819)</a:t>
            </a:r>
            <a:endParaRPr lang="el-GR" sz="2600" dirty="0">
              <a:solidFill>
                <a:schemeClr val="tx1"/>
              </a:solidFill>
            </a:endParaRPr>
          </a:p>
        </p:txBody>
      </p:sp>
      <p:sp>
        <p:nvSpPr>
          <p:cNvPr id="6" name="Rechteck 15"/>
          <p:cNvSpPr/>
          <p:nvPr/>
        </p:nvSpPr>
        <p:spPr>
          <a:xfrm>
            <a:off x="450001" y="2169459"/>
            <a:ext cx="4093468" cy="4274932"/>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600"/>
              </a:spcAft>
              <a:buFont typeface="Wingdings" panose="05000000000000000000" pitchFamily="2" charset="2"/>
              <a:buChar char="§"/>
            </a:pPr>
            <a:r>
              <a:rPr lang="el-GR" sz="1600" dirty="0" smtClean="0">
                <a:solidFill>
                  <a:prstClr val="black"/>
                </a:solidFill>
              </a:rPr>
              <a:t>Κανένα κληρονομικό δικαίωμα σε συντρόφους σε ελεύθερη ένωση</a:t>
            </a:r>
          </a:p>
          <a:p>
            <a:pPr marL="176213" indent="-176213">
              <a:spcBef>
                <a:spcPts val="300"/>
              </a:spcBef>
              <a:spcAft>
                <a:spcPts val="600"/>
              </a:spcAft>
              <a:buFont typeface="Wingdings" panose="05000000000000000000" pitchFamily="2" charset="2"/>
              <a:buChar char="§"/>
            </a:pPr>
            <a:r>
              <a:rPr lang="el-GR" sz="1600" dirty="0" smtClean="0">
                <a:solidFill>
                  <a:prstClr val="black"/>
                </a:solidFill>
              </a:rPr>
              <a:t>Επιχειρήματα υπέρ της αναγνώρισης:</a:t>
            </a:r>
          </a:p>
          <a:p>
            <a:pPr>
              <a:spcBef>
                <a:spcPts val="300"/>
              </a:spcBef>
              <a:spcAft>
                <a:spcPts val="600"/>
              </a:spcAft>
            </a:pPr>
            <a:r>
              <a:rPr lang="el-GR" sz="1600" dirty="0">
                <a:solidFill>
                  <a:prstClr val="black"/>
                </a:solidFill>
              </a:rPr>
              <a:t>α</a:t>
            </a:r>
            <a:r>
              <a:rPr lang="el-GR" sz="1600" dirty="0" smtClean="0">
                <a:solidFill>
                  <a:prstClr val="black"/>
                </a:solidFill>
              </a:rPr>
              <a:t>) Σύντροφοι σε ελεύθερη ένωση: Κοινωνική πραγματικότητα – Ανάγκη προστασίας</a:t>
            </a:r>
          </a:p>
          <a:p>
            <a:pPr>
              <a:spcBef>
                <a:spcPts val="300"/>
              </a:spcBef>
              <a:spcAft>
                <a:spcPts val="600"/>
              </a:spcAft>
            </a:pPr>
            <a:r>
              <a:rPr lang="el-GR" sz="1600" dirty="0">
                <a:solidFill>
                  <a:prstClr val="black"/>
                </a:solidFill>
              </a:rPr>
              <a:t>β</a:t>
            </a:r>
            <a:r>
              <a:rPr lang="el-GR" sz="1600" dirty="0" smtClean="0">
                <a:solidFill>
                  <a:prstClr val="black"/>
                </a:solidFill>
              </a:rPr>
              <a:t>) Αναγνώριση από το ΕΔΔΑ και τον ΑΠ ότι οι σύντροφοι σε ελεύθερη ένωση συνιστούν «οικογένεια», λ.χ. στην ΑΚ 932 εδ. γ’</a:t>
            </a:r>
          </a:p>
          <a:p>
            <a:pPr>
              <a:spcBef>
                <a:spcPts val="300"/>
              </a:spcBef>
              <a:spcAft>
                <a:spcPts val="600"/>
              </a:spcAft>
            </a:pPr>
            <a:r>
              <a:rPr lang="el-GR" sz="1600" dirty="0">
                <a:solidFill>
                  <a:prstClr val="black"/>
                </a:solidFill>
              </a:rPr>
              <a:t>γ</a:t>
            </a:r>
            <a:r>
              <a:rPr lang="el-GR" sz="1600" dirty="0" smtClean="0">
                <a:solidFill>
                  <a:prstClr val="black"/>
                </a:solidFill>
              </a:rPr>
              <a:t>) Αναγνώριση κληρονομικών δικαιωμάτων σε άλλες ευρωπαϊκές έννομες τάξεις, λ.χ. Αυστρία</a:t>
            </a:r>
          </a:p>
          <a:p>
            <a:pPr>
              <a:spcBef>
                <a:spcPts val="300"/>
              </a:spcBef>
              <a:spcAft>
                <a:spcPts val="600"/>
              </a:spcAft>
            </a:pPr>
            <a:r>
              <a:rPr lang="el-GR" sz="1600" dirty="0">
                <a:solidFill>
                  <a:prstClr val="black"/>
                </a:solidFill>
              </a:rPr>
              <a:t>δ</a:t>
            </a:r>
            <a:r>
              <a:rPr lang="el-GR" sz="1600" dirty="0" smtClean="0">
                <a:solidFill>
                  <a:prstClr val="black"/>
                </a:solidFill>
              </a:rPr>
              <a:t>) Εικαζόμενη βούληση του μέσου κληρονομουμένου</a:t>
            </a:r>
          </a:p>
        </p:txBody>
      </p:sp>
      <p:sp>
        <p:nvSpPr>
          <p:cNvPr id="2" name="Rechteck 15">
            <a:extLst>
              <a:ext uri="{FF2B5EF4-FFF2-40B4-BE49-F238E27FC236}">
                <a16:creationId xmlns:a16="http://schemas.microsoft.com/office/drawing/2014/main" xmlns="" id="{9A7587A4-DBD1-4B40-AD76-2DD4386AE79E}"/>
              </a:ext>
            </a:extLst>
          </p:cNvPr>
          <p:cNvSpPr/>
          <p:nvPr/>
        </p:nvSpPr>
        <p:spPr>
          <a:xfrm>
            <a:off x="450000" y="1098971"/>
            <a:ext cx="8215469" cy="553130"/>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l-GR" sz="2200" dirty="0">
                <a:solidFill>
                  <a:srgbClr val="FFFFFF"/>
                </a:solidFill>
              </a:rPr>
              <a:t>3</a:t>
            </a:r>
            <a:r>
              <a:rPr lang="el-GR" sz="2200" dirty="0" smtClean="0">
                <a:solidFill>
                  <a:srgbClr val="FFFFFF"/>
                </a:solidFill>
              </a:rPr>
              <a:t>. Κληρονομικά δικαιώματα στον σύντροφο σε ελεύθερη ένωση</a:t>
            </a:r>
            <a:endParaRPr lang="el-GR" sz="2200" dirty="0">
              <a:solidFill>
                <a:srgbClr val="FFFFFF"/>
              </a:solidFill>
            </a:endParaRPr>
          </a:p>
        </p:txBody>
      </p:sp>
      <p:sp>
        <p:nvSpPr>
          <p:cNvPr id="3" name="Rechteck 15">
            <a:extLst>
              <a:ext uri="{FF2B5EF4-FFF2-40B4-BE49-F238E27FC236}">
                <a16:creationId xmlns:a16="http://schemas.microsoft.com/office/drawing/2014/main" xmlns="" id="{F2C223B7-3107-4889-9365-E53013266593}"/>
              </a:ext>
            </a:extLst>
          </p:cNvPr>
          <p:cNvSpPr/>
          <p:nvPr/>
        </p:nvSpPr>
        <p:spPr>
          <a:xfrm>
            <a:off x="450000" y="1728561"/>
            <a:ext cx="4093469" cy="367294"/>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spcBef>
                <a:spcPts val="300"/>
              </a:spcBef>
              <a:spcAft>
                <a:spcPts val="600"/>
              </a:spcAft>
            </a:pPr>
            <a:r>
              <a:rPr lang="el-GR" sz="1900" dirty="0" smtClean="0">
                <a:solidFill>
                  <a:srgbClr val="FFFFFF"/>
                </a:solidFill>
              </a:rPr>
              <a:t>Δίκαιο πριν την 16.9.2026</a:t>
            </a:r>
            <a:endParaRPr lang="el-GR" sz="1900" dirty="0">
              <a:solidFill>
                <a:srgbClr val="FFFFFF"/>
              </a:solidFill>
            </a:endParaRPr>
          </a:p>
        </p:txBody>
      </p:sp>
      <p:sp>
        <p:nvSpPr>
          <p:cNvPr id="9" name="Rechteck 15">
            <a:extLst>
              <a:ext uri="{FF2B5EF4-FFF2-40B4-BE49-F238E27FC236}">
                <a16:creationId xmlns:a16="http://schemas.microsoft.com/office/drawing/2014/main" xmlns="" id="{9F6AE78B-395A-4349-86DE-6256F35A3F56}"/>
              </a:ext>
            </a:extLst>
          </p:cNvPr>
          <p:cNvSpPr/>
          <p:nvPr/>
        </p:nvSpPr>
        <p:spPr>
          <a:xfrm>
            <a:off x="4600533" y="1731287"/>
            <a:ext cx="4064936" cy="367294"/>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spcBef>
                <a:spcPts val="300"/>
              </a:spcBef>
              <a:spcAft>
                <a:spcPts val="600"/>
              </a:spcAft>
            </a:pPr>
            <a:r>
              <a:rPr lang="el-GR" sz="1900" dirty="0" smtClean="0">
                <a:solidFill>
                  <a:srgbClr val="FFFFFF"/>
                </a:solidFill>
              </a:rPr>
              <a:t>Δίκαιο μετά την 16.9.2026</a:t>
            </a:r>
            <a:endParaRPr lang="el-GR" sz="1900" dirty="0">
              <a:solidFill>
                <a:srgbClr val="FFFFFF"/>
              </a:solidFill>
            </a:endParaRPr>
          </a:p>
        </p:txBody>
      </p:sp>
      <p:sp>
        <p:nvSpPr>
          <p:cNvPr id="11" name="Rechteck 15">
            <a:extLst>
              <a:ext uri="{FF2B5EF4-FFF2-40B4-BE49-F238E27FC236}">
                <a16:creationId xmlns:a16="http://schemas.microsoft.com/office/drawing/2014/main" xmlns="" id="{9CD17D3E-44BF-480F-8686-16DD73AFBDAD}"/>
              </a:ext>
            </a:extLst>
          </p:cNvPr>
          <p:cNvSpPr/>
          <p:nvPr/>
        </p:nvSpPr>
        <p:spPr>
          <a:xfrm>
            <a:off x="4600533" y="2169459"/>
            <a:ext cx="4064936" cy="4274932"/>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200"/>
              </a:spcAft>
              <a:buFont typeface="Wingdings" panose="05000000000000000000" pitchFamily="2" charset="2"/>
              <a:buChar char="§"/>
            </a:pPr>
            <a:r>
              <a:rPr lang="el-GR" sz="1600" dirty="0" smtClean="0">
                <a:solidFill>
                  <a:prstClr val="black"/>
                </a:solidFill>
              </a:rPr>
              <a:t>Νέα ΑΚ 1817</a:t>
            </a:r>
          </a:p>
          <a:p>
            <a:pPr>
              <a:spcBef>
                <a:spcPts val="300"/>
              </a:spcBef>
              <a:spcAft>
                <a:spcPts val="200"/>
              </a:spcAft>
            </a:pPr>
            <a:r>
              <a:rPr lang="el-GR" sz="1600" dirty="0" smtClean="0">
                <a:solidFill>
                  <a:prstClr val="black"/>
                </a:solidFill>
              </a:rPr>
              <a:t>α</a:t>
            </a:r>
            <a:r>
              <a:rPr lang="el-GR" sz="1500" dirty="0" smtClean="0">
                <a:solidFill>
                  <a:prstClr val="black"/>
                </a:solidFill>
              </a:rPr>
              <a:t>) Αν δεν καλείται σύζυγος και αν σύντροφοι για 3 έτη πριν τον θάνατο ή χωρίς περιορισμό αν ύπαρξη τέκνων: Λήψη εξαίρετου</a:t>
            </a:r>
          </a:p>
          <a:p>
            <a:pPr>
              <a:spcBef>
                <a:spcPts val="300"/>
              </a:spcBef>
              <a:spcAft>
                <a:spcPts val="200"/>
              </a:spcAft>
            </a:pPr>
            <a:r>
              <a:rPr lang="el-GR" sz="1500" dirty="0">
                <a:solidFill>
                  <a:prstClr val="black"/>
                </a:solidFill>
              </a:rPr>
              <a:t>β) Αν δεν καλείται σύζυγος </a:t>
            </a:r>
            <a:r>
              <a:rPr lang="el-GR" sz="1500" dirty="0" smtClean="0">
                <a:solidFill>
                  <a:prstClr val="black"/>
                </a:solidFill>
              </a:rPr>
              <a:t>και αν </a:t>
            </a:r>
            <a:r>
              <a:rPr lang="el-GR" sz="1500" dirty="0">
                <a:solidFill>
                  <a:prstClr val="black"/>
                </a:solidFill>
              </a:rPr>
              <a:t>σύντροφοι για </a:t>
            </a:r>
            <a:r>
              <a:rPr lang="el-GR" sz="1500" dirty="0" smtClean="0">
                <a:solidFill>
                  <a:prstClr val="black"/>
                </a:solidFill>
              </a:rPr>
              <a:t>3 </a:t>
            </a:r>
            <a:r>
              <a:rPr lang="el-GR" sz="1500" dirty="0">
                <a:solidFill>
                  <a:prstClr val="black"/>
                </a:solidFill>
              </a:rPr>
              <a:t>έτη πριν τον θάνατο ή χωρίς περιορισμό αν ύπαρξη τέκνων</a:t>
            </a:r>
            <a:r>
              <a:rPr lang="el-GR" sz="1500" dirty="0" smtClean="0">
                <a:solidFill>
                  <a:prstClr val="black"/>
                </a:solidFill>
              </a:rPr>
              <a:t>: Αποκλειστική χρήση οικογενειακής στέγης για 1 έτος από θάνατο</a:t>
            </a:r>
          </a:p>
          <a:p>
            <a:pPr>
              <a:spcBef>
                <a:spcPts val="300"/>
              </a:spcBef>
              <a:spcAft>
                <a:spcPts val="200"/>
              </a:spcAft>
            </a:pPr>
            <a:r>
              <a:rPr lang="el-GR" sz="1500" dirty="0">
                <a:solidFill>
                  <a:prstClr val="black"/>
                </a:solidFill>
              </a:rPr>
              <a:t>γ</a:t>
            </a:r>
            <a:r>
              <a:rPr lang="el-GR" sz="1500" dirty="0" smtClean="0">
                <a:solidFill>
                  <a:prstClr val="black"/>
                </a:solidFill>
              </a:rPr>
              <a:t>) Αν δεν καλείται καμία προηγούμενη τάξη, εξ αδιαθέτου κληρονομικό δικαίωμα στην 5</a:t>
            </a:r>
            <a:r>
              <a:rPr lang="el-GR" sz="1500" baseline="30000" dirty="0" smtClean="0">
                <a:solidFill>
                  <a:prstClr val="black"/>
                </a:solidFill>
              </a:rPr>
              <a:t>η</a:t>
            </a:r>
            <a:r>
              <a:rPr lang="el-GR" sz="1500" dirty="0" smtClean="0">
                <a:solidFill>
                  <a:prstClr val="black"/>
                </a:solidFill>
              </a:rPr>
              <a:t> τάξη – Όχι αυτοδίκαιη κτήση, αλλά αίτηση εντός της προθεσμίας αποποίησης στο δικαστήριο της κληρονομίας με την εκούσια δικαιοδοσία – Αναγνώριση από τον χρόνο της επαγωγής</a:t>
            </a:r>
          </a:p>
          <a:p>
            <a:pPr>
              <a:spcBef>
                <a:spcPts val="300"/>
              </a:spcBef>
              <a:spcAft>
                <a:spcPts val="200"/>
              </a:spcAft>
            </a:pPr>
            <a:r>
              <a:rPr lang="el-GR" sz="1500" dirty="0">
                <a:solidFill>
                  <a:prstClr val="black"/>
                </a:solidFill>
              </a:rPr>
              <a:t>δ</a:t>
            </a:r>
            <a:r>
              <a:rPr lang="el-GR" sz="1500" dirty="0" smtClean="0">
                <a:solidFill>
                  <a:prstClr val="black"/>
                </a:solidFill>
              </a:rPr>
              <a:t>) ΑΚ 612 παρ. 3: Αν ύπαρξη τέκνων συνέχιση μίσθωσης χωρίς συναίνεση εκμισθωτή ≠ Αν μη ύπαρξη τέκνων: Συναίνεση εκμισθωτή</a:t>
            </a:r>
          </a:p>
        </p:txBody>
      </p:sp>
    </p:spTree>
    <p:extLst>
      <p:ext uri="{BB962C8B-B14F-4D97-AF65-F5344CB8AC3E}">
        <p14:creationId xmlns:p14="http://schemas.microsoft.com/office/powerpoint/2010/main" val="1556218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4"/>
          </p:nvPr>
        </p:nvSpPr>
        <p:spPr/>
        <p:txBody>
          <a:bodyPr/>
          <a:lstStyle/>
          <a:p>
            <a:fld id="{2CC4CF26-8106-A64C-B5CA-03A742C46BBA}" type="slidenum">
              <a:rPr lang="en-US" smtClean="0"/>
              <a:pPr/>
              <a:t>11</a:t>
            </a:fld>
            <a:endParaRPr lang="en-US"/>
          </a:p>
        </p:txBody>
      </p:sp>
      <p:sp>
        <p:nvSpPr>
          <p:cNvPr id="5" name="Τίτλος 1"/>
          <p:cNvSpPr>
            <a:spLocks noGrp="1"/>
          </p:cNvSpPr>
          <p:nvPr>
            <p:ph type="title"/>
          </p:nvPr>
        </p:nvSpPr>
        <p:spPr>
          <a:xfrm>
            <a:off x="310702" y="619607"/>
            <a:ext cx="8460074" cy="479364"/>
          </a:xfrm>
        </p:spPr>
        <p:txBody>
          <a:bodyPr>
            <a:normAutofit/>
          </a:bodyPr>
          <a:lstStyle/>
          <a:p>
            <a:pPr algn="ctr"/>
            <a:r>
              <a:rPr lang="el-GR" sz="2600" dirty="0" smtClean="0">
                <a:solidFill>
                  <a:schemeClr val="tx1"/>
                </a:solidFill>
              </a:rPr>
              <a:t>Ι</a:t>
            </a:r>
            <a:r>
              <a:rPr lang="en-GB" sz="2600" dirty="0" smtClean="0">
                <a:solidFill>
                  <a:schemeClr val="tx1"/>
                </a:solidFill>
              </a:rPr>
              <a:t>I</a:t>
            </a:r>
            <a:r>
              <a:rPr lang="el-GR" sz="2600" dirty="0" smtClean="0">
                <a:solidFill>
                  <a:schemeClr val="tx1"/>
                </a:solidFill>
              </a:rPr>
              <a:t>. Εξ αδιαθέτου κληρονομική διαδοχή (νέες ΑΚ 1808-1819)</a:t>
            </a:r>
            <a:endParaRPr lang="el-GR" sz="2600" dirty="0">
              <a:solidFill>
                <a:schemeClr val="tx1"/>
              </a:solidFill>
            </a:endParaRPr>
          </a:p>
        </p:txBody>
      </p:sp>
      <p:sp>
        <p:nvSpPr>
          <p:cNvPr id="6" name="Rechteck 15"/>
          <p:cNvSpPr/>
          <p:nvPr/>
        </p:nvSpPr>
        <p:spPr>
          <a:xfrm>
            <a:off x="450001" y="2169459"/>
            <a:ext cx="4093468" cy="4274932"/>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600"/>
              </a:spcAft>
              <a:buFont typeface="Wingdings" panose="05000000000000000000" pitchFamily="2" charset="2"/>
              <a:buChar char="§"/>
            </a:pPr>
            <a:r>
              <a:rPr lang="el-GR" sz="1600" dirty="0" smtClean="0">
                <a:solidFill>
                  <a:prstClr val="black"/>
                </a:solidFill>
              </a:rPr>
              <a:t>Καμία ρύθμιση</a:t>
            </a:r>
          </a:p>
        </p:txBody>
      </p:sp>
      <p:sp>
        <p:nvSpPr>
          <p:cNvPr id="2" name="Rechteck 15">
            <a:extLst>
              <a:ext uri="{FF2B5EF4-FFF2-40B4-BE49-F238E27FC236}">
                <a16:creationId xmlns:a16="http://schemas.microsoft.com/office/drawing/2014/main" xmlns="" id="{9A7587A4-DBD1-4B40-AD76-2DD4386AE79E}"/>
              </a:ext>
            </a:extLst>
          </p:cNvPr>
          <p:cNvSpPr/>
          <p:nvPr/>
        </p:nvSpPr>
        <p:spPr>
          <a:xfrm>
            <a:off x="450000" y="1098971"/>
            <a:ext cx="8215469" cy="553130"/>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l-GR" sz="2200" dirty="0" smtClean="0">
                <a:solidFill>
                  <a:srgbClr val="FFFFFF"/>
                </a:solidFill>
              </a:rPr>
              <a:t>4. Κληροδοσία εκ του νόμου υπέρ του φροντιστή </a:t>
            </a:r>
            <a:endParaRPr lang="el-GR" sz="2200" dirty="0">
              <a:solidFill>
                <a:srgbClr val="FFFFFF"/>
              </a:solidFill>
            </a:endParaRPr>
          </a:p>
        </p:txBody>
      </p:sp>
      <p:sp>
        <p:nvSpPr>
          <p:cNvPr id="3" name="Rechteck 15">
            <a:extLst>
              <a:ext uri="{FF2B5EF4-FFF2-40B4-BE49-F238E27FC236}">
                <a16:creationId xmlns:a16="http://schemas.microsoft.com/office/drawing/2014/main" xmlns="" id="{F2C223B7-3107-4889-9365-E53013266593}"/>
              </a:ext>
            </a:extLst>
          </p:cNvPr>
          <p:cNvSpPr/>
          <p:nvPr/>
        </p:nvSpPr>
        <p:spPr>
          <a:xfrm>
            <a:off x="450000" y="1728561"/>
            <a:ext cx="4093469" cy="367294"/>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spcBef>
                <a:spcPts val="300"/>
              </a:spcBef>
              <a:spcAft>
                <a:spcPts val="600"/>
              </a:spcAft>
            </a:pPr>
            <a:r>
              <a:rPr lang="el-GR" sz="1900" dirty="0" smtClean="0">
                <a:solidFill>
                  <a:srgbClr val="FFFFFF"/>
                </a:solidFill>
              </a:rPr>
              <a:t>Δίκαιο πριν την 16.9.2026</a:t>
            </a:r>
            <a:endParaRPr lang="el-GR" sz="1900" dirty="0">
              <a:solidFill>
                <a:srgbClr val="FFFFFF"/>
              </a:solidFill>
            </a:endParaRPr>
          </a:p>
        </p:txBody>
      </p:sp>
      <p:sp>
        <p:nvSpPr>
          <p:cNvPr id="9" name="Rechteck 15">
            <a:extLst>
              <a:ext uri="{FF2B5EF4-FFF2-40B4-BE49-F238E27FC236}">
                <a16:creationId xmlns:a16="http://schemas.microsoft.com/office/drawing/2014/main" xmlns="" id="{9F6AE78B-395A-4349-86DE-6256F35A3F56}"/>
              </a:ext>
            </a:extLst>
          </p:cNvPr>
          <p:cNvSpPr/>
          <p:nvPr/>
        </p:nvSpPr>
        <p:spPr>
          <a:xfrm>
            <a:off x="4600533" y="1731287"/>
            <a:ext cx="4064936" cy="367294"/>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spcBef>
                <a:spcPts val="300"/>
              </a:spcBef>
              <a:spcAft>
                <a:spcPts val="600"/>
              </a:spcAft>
            </a:pPr>
            <a:r>
              <a:rPr lang="el-GR" sz="1900" dirty="0" smtClean="0">
                <a:solidFill>
                  <a:srgbClr val="FFFFFF"/>
                </a:solidFill>
              </a:rPr>
              <a:t>Δίκαιο μετά την 16.9.2026</a:t>
            </a:r>
            <a:endParaRPr lang="el-GR" sz="1900" dirty="0">
              <a:solidFill>
                <a:srgbClr val="FFFFFF"/>
              </a:solidFill>
            </a:endParaRPr>
          </a:p>
        </p:txBody>
      </p:sp>
      <p:sp>
        <p:nvSpPr>
          <p:cNvPr id="11" name="Rechteck 15">
            <a:extLst>
              <a:ext uri="{FF2B5EF4-FFF2-40B4-BE49-F238E27FC236}">
                <a16:creationId xmlns:a16="http://schemas.microsoft.com/office/drawing/2014/main" xmlns="" id="{9CD17D3E-44BF-480F-8686-16DD73AFBDAD}"/>
              </a:ext>
            </a:extLst>
          </p:cNvPr>
          <p:cNvSpPr/>
          <p:nvPr/>
        </p:nvSpPr>
        <p:spPr>
          <a:xfrm>
            <a:off x="4600533" y="2169459"/>
            <a:ext cx="4064936" cy="4274932"/>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200"/>
              </a:spcAft>
              <a:buFont typeface="Wingdings" panose="05000000000000000000" pitchFamily="2" charset="2"/>
              <a:buChar char="§"/>
            </a:pPr>
            <a:r>
              <a:rPr lang="el-GR" sz="1600" dirty="0" smtClean="0">
                <a:solidFill>
                  <a:prstClr val="black"/>
                </a:solidFill>
              </a:rPr>
              <a:t>Νέα ΑΚ 1819</a:t>
            </a:r>
          </a:p>
          <a:p>
            <a:pPr marL="285750" indent="-285750">
              <a:spcBef>
                <a:spcPts val="300"/>
              </a:spcBef>
              <a:spcAft>
                <a:spcPts val="200"/>
              </a:spcAft>
              <a:buFontTx/>
              <a:buChar char="-"/>
            </a:pPr>
            <a:r>
              <a:rPr lang="el-GR" sz="1600" dirty="0" smtClean="0">
                <a:solidFill>
                  <a:prstClr val="black"/>
                </a:solidFill>
              </a:rPr>
              <a:t>Σύσταση κληροδοσίας υπέρ προσώπων (εξ αδιαθέτου κληρονόμοι, μεριδούχοι ή τρίτοι), τα οποία χωρίς αντάλλαγμα και χωρίς να έχουν υποχρέωση από τον νόμο ανέλαβαν τη φροντίδα και την περίθαλψη του κληρονομούμενου, συμβάλλοντας ουσιωδώς στην κάλυψη των αναγκών του, είτε αυτοπροσώπως είτε μέσω άλλου προσώπου</a:t>
            </a:r>
          </a:p>
          <a:p>
            <a:pPr marL="285750" indent="-285750">
              <a:spcBef>
                <a:spcPts val="300"/>
              </a:spcBef>
              <a:spcAft>
                <a:spcPts val="200"/>
              </a:spcAft>
              <a:buFontTx/>
              <a:buChar char="-"/>
            </a:pPr>
            <a:r>
              <a:rPr lang="el-GR" sz="1600" dirty="0" smtClean="0">
                <a:solidFill>
                  <a:prstClr val="black"/>
                </a:solidFill>
              </a:rPr>
              <a:t>Ενοχική, χρηματική αξίωση</a:t>
            </a:r>
          </a:p>
          <a:p>
            <a:pPr marL="285750" indent="-285750">
              <a:spcBef>
                <a:spcPts val="300"/>
              </a:spcBef>
              <a:spcAft>
                <a:spcPts val="200"/>
              </a:spcAft>
              <a:buFontTx/>
              <a:buChar char="-"/>
            </a:pPr>
            <a:r>
              <a:rPr lang="el-GR" sz="1600" dirty="0" smtClean="0">
                <a:solidFill>
                  <a:prstClr val="black"/>
                </a:solidFill>
              </a:rPr>
              <a:t>Διάταξη ενδοτικού δικαίου (αποκλεισμός κληροδοσίας με διάταξη διαθήκης)</a:t>
            </a:r>
            <a:endParaRPr lang="el-GR" sz="1500" dirty="0" smtClean="0">
              <a:solidFill>
                <a:prstClr val="black"/>
              </a:solidFill>
            </a:endParaRPr>
          </a:p>
        </p:txBody>
      </p:sp>
    </p:spTree>
    <p:extLst>
      <p:ext uri="{BB962C8B-B14F-4D97-AF65-F5344CB8AC3E}">
        <p14:creationId xmlns:p14="http://schemas.microsoft.com/office/powerpoint/2010/main" val="2943402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4"/>
          </p:nvPr>
        </p:nvSpPr>
        <p:spPr/>
        <p:txBody>
          <a:bodyPr/>
          <a:lstStyle/>
          <a:p>
            <a:fld id="{2CC4CF26-8106-A64C-B5CA-03A742C46BBA}" type="slidenum">
              <a:rPr lang="en-US" smtClean="0"/>
              <a:pPr/>
              <a:t>12</a:t>
            </a:fld>
            <a:endParaRPr lang="en-US"/>
          </a:p>
        </p:txBody>
      </p:sp>
      <p:sp>
        <p:nvSpPr>
          <p:cNvPr id="5" name="Τίτλος 1"/>
          <p:cNvSpPr>
            <a:spLocks noGrp="1"/>
          </p:cNvSpPr>
          <p:nvPr>
            <p:ph type="title"/>
          </p:nvPr>
        </p:nvSpPr>
        <p:spPr>
          <a:xfrm>
            <a:off x="310702" y="619607"/>
            <a:ext cx="8460074" cy="479364"/>
          </a:xfrm>
        </p:spPr>
        <p:txBody>
          <a:bodyPr>
            <a:normAutofit/>
          </a:bodyPr>
          <a:lstStyle/>
          <a:p>
            <a:pPr algn="ctr"/>
            <a:r>
              <a:rPr lang="el-GR" sz="2600" dirty="0" smtClean="0">
                <a:solidFill>
                  <a:schemeClr val="tx1"/>
                </a:solidFill>
              </a:rPr>
              <a:t>Ι</a:t>
            </a:r>
            <a:r>
              <a:rPr lang="en-GB" sz="2600" dirty="0" smtClean="0">
                <a:solidFill>
                  <a:schemeClr val="tx1"/>
                </a:solidFill>
              </a:rPr>
              <a:t>I</a:t>
            </a:r>
            <a:r>
              <a:rPr lang="el-GR" sz="2600" dirty="0" smtClean="0">
                <a:solidFill>
                  <a:schemeClr val="tx1"/>
                </a:solidFill>
              </a:rPr>
              <a:t>. Εξ αδιαθέτου κληρονομική διαδοχή (νέες ΑΚ 1808-1819)</a:t>
            </a:r>
            <a:endParaRPr lang="el-GR" sz="2600" dirty="0">
              <a:solidFill>
                <a:schemeClr val="tx1"/>
              </a:solidFill>
            </a:endParaRPr>
          </a:p>
        </p:txBody>
      </p:sp>
      <p:sp>
        <p:nvSpPr>
          <p:cNvPr id="6" name="Rechteck 15"/>
          <p:cNvSpPr/>
          <p:nvPr/>
        </p:nvSpPr>
        <p:spPr>
          <a:xfrm>
            <a:off x="450001" y="2169459"/>
            <a:ext cx="4093468" cy="4274932"/>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600"/>
              </a:spcAft>
              <a:buFont typeface="Wingdings" panose="05000000000000000000" pitchFamily="2" charset="2"/>
              <a:buChar char="§"/>
            </a:pPr>
            <a:r>
              <a:rPr lang="el-GR" sz="1600" dirty="0" smtClean="0">
                <a:solidFill>
                  <a:prstClr val="black"/>
                </a:solidFill>
              </a:rPr>
              <a:t>ΑΚ 1815: τα ετεροθαλή αδέλφια λαμβάνουν «το μισό της μερίδας που ανήκει στους αμφιθαλείς»</a:t>
            </a:r>
          </a:p>
          <a:p>
            <a:pPr marL="176213" indent="-176213">
              <a:spcBef>
                <a:spcPts val="300"/>
              </a:spcBef>
              <a:spcAft>
                <a:spcPts val="600"/>
              </a:spcAft>
              <a:buFont typeface="Wingdings" panose="05000000000000000000" pitchFamily="2" charset="2"/>
              <a:buChar char="§"/>
            </a:pPr>
            <a:r>
              <a:rPr lang="el-GR" sz="1600" dirty="0" smtClean="0">
                <a:solidFill>
                  <a:prstClr val="black"/>
                </a:solidFill>
              </a:rPr>
              <a:t>Α’ άποψη (υποθετικός υπολογισμός): Η μερίδα που θα λάμβαναν τα ετεροθαλή αδέλφια, αν ήταν αμφιθαλή, π.χ. επί 2 αμφιθαλών και ενός ετεροθαλούς, οι αμφιθαλείς τα 5/6 και ο ετεροθαλής το 1/6</a:t>
            </a:r>
          </a:p>
          <a:p>
            <a:pPr marL="176213" indent="-176213">
              <a:spcBef>
                <a:spcPts val="300"/>
              </a:spcBef>
              <a:spcAft>
                <a:spcPts val="600"/>
              </a:spcAft>
              <a:buFont typeface="Wingdings" panose="05000000000000000000" pitchFamily="2" charset="2"/>
              <a:buChar char="§"/>
            </a:pPr>
            <a:r>
              <a:rPr lang="el-GR" sz="1600" dirty="0" smtClean="0">
                <a:solidFill>
                  <a:prstClr val="black"/>
                </a:solidFill>
              </a:rPr>
              <a:t>Β’ άποψη (πραγματικός υπολογισμός): Η μερίδα των αμφιθαλών πρέπει ναν είναι πάντοτ διπλάσια των ετεροθαλών, π.χ. επί δύο αμφιθαλών και ενός ετεροθαλούς, οι αμφιθαλείς τα 4/5 και ο ετεροθαλής τα 1/5</a:t>
            </a:r>
          </a:p>
        </p:txBody>
      </p:sp>
      <p:sp>
        <p:nvSpPr>
          <p:cNvPr id="2" name="Rechteck 15">
            <a:extLst>
              <a:ext uri="{FF2B5EF4-FFF2-40B4-BE49-F238E27FC236}">
                <a16:creationId xmlns:a16="http://schemas.microsoft.com/office/drawing/2014/main" xmlns="" id="{9A7587A4-DBD1-4B40-AD76-2DD4386AE79E}"/>
              </a:ext>
            </a:extLst>
          </p:cNvPr>
          <p:cNvSpPr/>
          <p:nvPr/>
        </p:nvSpPr>
        <p:spPr>
          <a:xfrm>
            <a:off x="450000" y="1098971"/>
            <a:ext cx="8215469" cy="553130"/>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l-GR" sz="2200" dirty="0">
                <a:solidFill>
                  <a:srgbClr val="FFFFFF"/>
                </a:solidFill>
              </a:rPr>
              <a:t>5</a:t>
            </a:r>
            <a:r>
              <a:rPr lang="el-GR" sz="2200" dirty="0" smtClean="0">
                <a:solidFill>
                  <a:srgbClr val="FFFFFF"/>
                </a:solidFill>
              </a:rPr>
              <a:t>. Καθορισμός μερίδας ετεροθαλών αδελφών</a:t>
            </a:r>
            <a:endParaRPr lang="el-GR" sz="2200" dirty="0">
              <a:solidFill>
                <a:srgbClr val="FFFFFF"/>
              </a:solidFill>
            </a:endParaRPr>
          </a:p>
        </p:txBody>
      </p:sp>
      <p:sp>
        <p:nvSpPr>
          <p:cNvPr id="3" name="Rechteck 15">
            <a:extLst>
              <a:ext uri="{FF2B5EF4-FFF2-40B4-BE49-F238E27FC236}">
                <a16:creationId xmlns:a16="http://schemas.microsoft.com/office/drawing/2014/main" xmlns="" id="{F2C223B7-3107-4889-9365-E53013266593}"/>
              </a:ext>
            </a:extLst>
          </p:cNvPr>
          <p:cNvSpPr/>
          <p:nvPr/>
        </p:nvSpPr>
        <p:spPr>
          <a:xfrm>
            <a:off x="450000" y="1728561"/>
            <a:ext cx="4093469" cy="367294"/>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spcBef>
                <a:spcPts val="300"/>
              </a:spcBef>
              <a:spcAft>
                <a:spcPts val="600"/>
              </a:spcAft>
            </a:pPr>
            <a:r>
              <a:rPr lang="el-GR" sz="1900" dirty="0" smtClean="0">
                <a:solidFill>
                  <a:srgbClr val="FFFFFF"/>
                </a:solidFill>
              </a:rPr>
              <a:t>Δίκαιο πριν την 16.9.2026</a:t>
            </a:r>
            <a:endParaRPr lang="el-GR" sz="1900" dirty="0">
              <a:solidFill>
                <a:srgbClr val="FFFFFF"/>
              </a:solidFill>
            </a:endParaRPr>
          </a:p>
        </p:txBody>
      </p:sp>
      <p:sp>
        <p:nvSpPr>
          <p:cNvPr id="9" name="Rechteck 15">
            <a:extLst>
              <a:ext uri="{FF2B5EF4-FFF2-40B4-BE49-F238E27FC236}">
                <a16:creationId xmlns:a16="http://schemas.microsoft.com/office/drawing/2014/main" xmlns="" id="{9F6AE78B-395A-4349-86DE-6256F35A3F56}"/>
              </a:ext>
            </a:extLst>
          </p:cNvPr>
          <p:cNvSpPr/>
          <p:nvPr/>
        </p:nvSpPr>
        <p:spPr>
          <a:xfrm>
            <a:off x="4600533" y="1731287"/>
            <a:ext cx="4064936" cy="367294"/>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spcBef>
                <a:spcPts val="300"/>
              </a:spcBef>
              <a:spcAft>
                <a:spcPts val="600"/>
              </a:spcAft>
            </a:pPr>
            <a:r>
              <a:rPr lang="el-GR" sz="1900" dirty="0" smtClean="0">
                <a:solidFill>
                  <a:srgbClr val="FFFFFF"/>
                </a:solidFill>
              </a:rPr>
              <a:t>Δίκαιο μετά την 16.9.2026</a:t>
            </a:r>
            <a:endParaRPr lang="el-GR" sz="1900" dirty="0">
              <a:solidFill>
                <a:srgbClr val="FFFFFF"/>
              </a:solidFill>
            </a:endParaRPr>
          </a:p>
        </p:txBody>
      </p:sp>
      <p:sp>
        <p:nvSpPr>
          <p:cNvPr id="11" name="Rechteck 15">
            <a:extLst>
              <a:ext uri="{FF2B5EF4-FFF2-40B4-BE49-F238E27FC236}">
                <a16:creationId xmlns:a16="http://schemas.microsoft.com/office/drawing/2014/main" xmlns="" id="{9CD17D3E-44BF-480F-8686-16DD73AFBDAD}"/>
              </a:ext>
            </a:extLst>
          </p:cNvPr>
          <p:cNvSpPr/>
          <p:nvPr/>
        </p:nvSpPr>
        <p:spPr>
          <a:xfrm>
            <a:off x="4600533" y="2169459"/>
            <a:ext cx="4064936" cy="4274932"/>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200"/>
              </a:spcAft>
              <a:buFont typeface="Wingdings" panose="05000000000000000000" pitchFamily="2" charset="2"/>
              <a:buChar char="§"/>
            </a:pPr>
            <a:r>
              <a:rPr lang="el-GR" sz="1600" dirty="0" smtClean="0">
                <a:solidFill>
                  <a:prstClr val="black"/>
                </a:solidFill>
              </a:rPr>
              <a:t>Νέα ΑΚ 1809 παρ. 3 εδ. α’</a:t>
            </a:r>
          </a:p>
          <a:p>
            <a:pPr marL="285750" indent="-285750">
              <a:spcBef>
                <a:spcPts val="300"/>
              </a:spcBef>
              <a:spcAft>
                <a:spcPts val="200"/>
              </a:spcAft>
              <a:buFontTx/>
              <a:buChar char="-"/>
            </a:pPr>
            <a:r>
              <a:rPr lang="el-GR" sz="1600" dirty="0" smtClean="0">
                <a:solidFill>
                  <a:prstClr val="black"/>
                </a:solidFill>
              </a:rPr>
              <a:t>Υιοθέτηση της θεωρίας του πραγματικού υπολογισμού</a:t>
            </a:r>
          </a:p>
          <a:p>
            <a:pPr marL="285750" indent="-285750">
              <a:spcBef>
                <a:spcPts val="300"/>
              </a:spcBef>
              <a:spcAft>
                <a:spcPts val="200"/>
              </a:spcAft>
              <a:buFontTx/>
              <a:buChar char="-"/>
            </a:pPr>
            <a:r>
              <a:rPr lang="el-GR" sz="1600" dirty="0" smtClean="0">
                <a:solidFill>
                  <a:prstClr val="black"/>
                </a:solidFill>
              </a:rPr>
              <a:t>Οι ετεροθαλείς «</a:t>
            </a:r>
            <a:r>
              <a:rPr lang="el-GR" sz="1600" i="1" dirty="0" smtClean="0">
                <a:solidFill>
                  <a:prstClr val="black"/>
                </a:solidFill>
              </a:rPr>
              <a:t>καλούνται στο μισό της μερίδας που περιέρχεται στους αμφιθαλείς</a:t>
            </a:r>
            <a:r>
              <a:rPr lang="el-GR" sz="1600" dirty="0" smtClean="0">
                <a:solidFill>
                  <a:prstClr val="black"/>
                </a:solidFill>
              </a:rPr>
              <a:t>»</a:t>
            </a:r>
          </a:p>
          <a:p>
            <a:pPr marL="285750" indent="-285750">
              <a:spcBef>
                <a:spcPts val="300"/>
              </a:spcBef>
              <a:spcAft>
                <a:spcPts val="200"/>
              </a:spcAft>
              <a:buFontTx/>
              <a:buChar char="-"/>
            </a:pPr>
            <a:endParaRPr lang="el-GR" sz="1500" dirty="0" smtClean="0">
              <a:solidFill>
                <a:prstClr val="black"/>
              </a:solidFill>
            </a:endParaRPr>
          </a:p>
        </p:txBody>
      </p:sp>
    </p:spTree>
    <p:extLst>
      <p:ext uri="{BB962C8B-B14F-4D97-AF65-F5344CB8AC3E}">
        <p14:creationId xmlns:p14="http://schemas.microsoft.com/office/powerpoint/2010/main" val="3217770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4"/>
          </p:nvPr>
        </p:nvSpPr>
        <p:spPr/>
        <p:txBody>
          <a:bodyPr/>
          <a:lstStyle/>
          <a:p>
            <a:fld id="{2CC4CF26-8106-A64C-B5CA-03A742C46BBA}" type="slidenum">
              <a:rPr lang="en-US" smtClean="0"/>
              <a:pPr/>
              <a:t>13</a:t>
            </a:fld>
            <a:endParaRPr lang="en-US"/>
          </a:p>
        </p:txBody>
      </p:sp>
      <p:sp>
        <p:nvSpPr>
          <p:cNvPr id="5" name="Τίτλος 1"/>
          <p:cNvSpPr>
            <a:spLocks noGrp="1"/>
          </p:cNvSpPr>
          <p:nvPr>
            <p:ph type="title"/>
          </p:nvPr>
        </p:nvSpPr>
        <p:spPr>
          <a:xfrm>
            <a:off x="310702" y="619607"/>
            <a:ext cx="8460074" cy="479364"/>
          </a:xfrm>
        </p:spPr>
        <p:txBody>
          <a:bodyPr>
            <a:normAutofit fontScale="90000"/>
          </a:bodyPr>
          <a:lstStyle/>
          <a:p>
            <a:pPr algn="ctr"/>
            <a:r>
              <a:rPr lang="el-GR" dirty="0" smtClean="0">
                <a:solidFill>
                  <a:schemeClr val="tx1"/>
                </a:solidFill>
              </a:rPr>
              <a:t>Ι</a:t>
            </a:r>
            <a:r>
              <a:rPr lang="en-GB" dirty="0" smtClean="0">
                <a:solidFill>
                  <a:schemeClr val="tx1"/>
                </a:solidFill>
              </a:rPr>
              <a:t>I</a:t>
            </a:r>
            <a:r>
              <a:rPr lang="el-GR" dirty="0" smtClean="0">
                <a:solidFill>
                  <a:schemeClr val="tx1"/>
                </a:solidFill>
              </a:rPr>
              <a:t>. </a:t>
            </a:r>
            <a:r>
              <a:rPr lang="el-GR" dirty="0">
                <a:solidFill>
                  <a:schemeClr val="tx1"/>
                </a:solidFill>
              </a:rPr>
              <a:t>Εξ αδιαθέτου κληρονομική διαδοχή (νέες ΑΚ 1808-1819)</a:t>
            </a:r>
          </a:p>
        </p:txBody>
      </p:sp>
      <p:sp>
        <p:nvSpPr>
          <p:cNvPr id="6" name="Rechteck 15"/>
          <p:cNvSpPr/>
          <p:nvPr/>
        </p:nvSpPr>
        <p:spPr>
          <a:xfrm>
            <a:off x="450001" y="2357731"/>
            <a:ext cx="4093468" cy="833704"/>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600"/>
              </a:spcAft>
              <a:buFont typeface="Wingdings" panose="05000000000000000000" pitchFamily="2" charset="2"/>
              <a:buChar char="§"/>
            </a:pPr>
            <a:r>
              <a:rPr lang="el-GR" sz="1600" dirty="0" smtClean="0">
                <a:solidFill>
                  <a:prstClr val="black"/>
                </a:solidFill>
              </a:rPr>
              <a:t>Εξ αδιαθέτου κληρονομικό δικαίωμα των προπαππούδων και προγιαγιάδων (παλαιά ΑΚ 1817)</a:t>
            </a:r>
            <a:endParaRPr lang="el-GR" sz="1600" dirty="0">
              <a:solidFill>
                <a:prstClr val="black"/>
              </a:solidFill>
            </a:endParaRPr>
          </a:p>
        </p:txBody>
      </p:sp>
      <p:sp>
        <p:nvSpPr>
          <p:cNvPr id="2" name="Rechteck 15">
            <a:extLst>
              <a:ext uri="{FF2B5EF4-FFF2-40B4-BE49-F238E27FC236}">
                <a16:creationId xmlns:a16="http://schemas.microsoft.com/office/drawing/2014/main" xmlns="" id="{9A7587A4-DBD1-4B40-AD76-2DD4386AE79E}"/>
              </a:ext>
            </a:extLst>
          </p:cNvPr>
          <p:cNvSpPr/>
          <p:nvPr/>
        </p:nvSpPr>
        <p:spPr>
          <a:xfrm>
            <a:off x="450000" y="1251229"/>
            <a:ext cx="8215469" cy="553130"/>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r>
              <a:rPr lang="el-GR" sz="2200" dirty="0" smtClean="0">
                <a:solidFill>
                  <a:srgbClr val="FFFFFF"/>
                </a:solidFill>
              </a:rPr>
              <a:t>6.Λοιπές τροποποιήσεις</a:t>
            </a:r>
            <a:endParaRPr lang="el-GR" sz="2200" dirty="0">
              <a:solidFill>
                <a:srgbClr val="FFFFFF"/>
              </a:solidFill>
            </a:endParaRPr>
          </a:p>
        </p:txBody>
      </p:sp>
      <p:sp>
        <p:nvSpPr>
          <p:cNvPr id="3" name="Rechteck 15">
            <a:extLst>
              <a:ext uri="{FF2B5EF4-FFF2-40B4-BE49-F238E27FC236}">
                <a16:creationId xmlns:a16="http://schemas.microsoft.com/office/drawing/2014/main" xmlns="" id="{F2C223B7-3107-4889-9365-E53013266593}"/>
              </a:ext>
            </a:extLst>
          </p:cNvPr>
          <p:cNvSpPr/>
          <p:nvPr/>
        </p:nvSpPr>
        <p:spPr>
          <a:xfrm>
            <a:off x="450000" y="1897398"/>
            <a:ext cx="4093469" cy="367294"/>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spcBef>
                <a:spcPts val="300"/>
              </a:spcBef>
              <a:spcAft>
                <a:spcPts val="600"/>
              </a:spcAft>
            </a:pPr>
            <a:r>
              <a:rPr lang="el-GR" sz="1900" dirty="0">
                <a:solidFill>
                  <a:srgbClr val="FFFFFF"/>
                </a:solidFill>
              </a:rPr>
              <a:t>Δίκαιο πριν την 16.9.2026</a:t>
            </a:r>
          </a:p>
        </p:txBody>
      </p:sp>
      <p:sp>
        <p:nvSpPr>
          <p:cNvPr id="9" name="Rechteck 15">
            <a:extLst>
              <a:ext uri="{FF2B5EF4-FFF2-40B4-BE49-F238E27FC236}">
                <a16:creationId xmlns:a16="http://schemas.microsoft.com/office/drawing/2014/main" xmlns="" id="{9F6AE78B-395A-4349-86DE-6256F35A3F56}"/>
              </a:ext>
            </a:extLst>
          </p:cNvPr>
          <p:cNvSpPr/>
          <p:nvPr/>
        </p:nvSpPr>
        <p:spPr>
          <a:xfrm>
            <a:off x="4600533" y="1897398"/>
            <a:ext cx="4064936" cy="367294"/>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algn="ctr">
              <a:spcBef>
                <a:spcPts val="300"/>
              </a:spcBef>
              <a:spcAft>
                <a:spcPts val="600"/>
              </a:spcAft>
            </a:pPr>
            <a:r>
              <a:rPr lang="el-GR" sz="1900" dirty="0">
                <a:solidFill>
                  <a:srgbClr val="FFFFFF"/>
                </a:solidFill>
              </a:rPr>
              <a:t>Δίκαιο </a:t>
            </a:r>
            <a:r>
              <a:rPr lang="el-GR" sz="1900" dirty="0" smtClean="0">
                <a:solidFill>
                  <a:srgbClr val="FFFFFF"/>
                </a:solidFill>
              </a:rPr>
              <a:t>μετά </a:t>
            </a:r>
            <a:r>
              <a:rPr lang="el-GR" sz="1900" dirty="0">
                <a:solidFill>
                  <a:srgbClr val="FFFFFF"/>
                </a:solidFill>
              </a:rPr>
              <a:t>την 16.9.2026</a:t>
            </a:r>
          </a:p>
        </p:txBody>
      </p:sp>
      <p:sp>
        <p:nvSpPr>
          <p:cNvPr id="11" name="Rechteck 15">
            <a:extLst>
              <a:ext uri="{FF2B5EF4-FFF2-40B4-BE49-F238E27FC236}">
                <a16:creationId xmlns:a16="http://schemas.microsoft.com/office/drawing/2014/main" xmlns="" id="{9CD17D3E-44BF-480F-8686-16DD73AFBDAD}"/>
              </a:ext>
            </a:extLst>
          </p:cNvPr>
          <p:cNvSpPr/>
          <p:nvPr/>
        </p:nvSpPr>
        <p:spPr>
          <a:xfrm>
            <a:off x="4614443" y="2357732"/>
            <a:ext cx="4051025" cy="833703"/>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600"/>
              </a:spcAft>
              <a:buFont typeface="Wingdings" panose="05000000000000000000" pitchFamily="2" charset="2"/>
              <a:buChar char="§"/>
            </a:pPr>
            <a:r>
              <a:rPr lang="el-GR" sz="1600" dirty="0" smtClean="0">
                <a:solidFill>
                  <a:prstClr val="black"/>
                </a:solidFill>
              </a:rPr>
              <a:t>Πλήρης κατάργηση του εξ αδιαθέτου κληρονομικού δικαιώματος προπαππούδων και των προγιαγιάδων - Κριτική</a:t>
            </a:r>
            <a:endParaRPr lang="el-GR" sz="1600" dirty="0">
              <a:solidFill>
                <a:prstClr val="black"/>
              </a:solidFill>
            </a:endParaRPr>
          </a:p>
        </p:txBody>
      </p:sp>
      <p:sp>
        <p:nvSpPr>
          <p:cNvPr id="7" name="Rechteck 15">
            <a:extLst>
              <a:ext uri="{FF2B5EF4-FFF2-40B4-BE49-F238E27FC236}">
                <a16:creationId xmlns:a16="http://schemas.microsoft.com/office/drawing/2014/main" xmlns="" id="{C8D5DC3D-AD69-4E4A-B868-12EDF53FE4DB}"/>
              </a:ext>
            </a:extLst>
          </p:cNvPr>
          <p:cNvSpPr/>
          <p:nvPr/>
        </p:nvSpPr>
        <p:spPr>
          <a:xfrm>
            <a:off x="450000" y="3263153"/>
            <a:ext cx="4093468" cy="1165412"/>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600"/>
              </a:spcAft>
              <a:buFont typeface="Wingdings" panose="05000000000000000000" pitchFamily="2" charset="2"/>
              <a:buChar char="§"/>
            </a:pPr>
            <a:r>
              <a:rPr lang="el-GR" sz="1600" dirty="0" smtClean="0">
                <a:solidFill>
                  <a:prstClr val="black"/>
                </a:solidFill>
              </a:rPr>
              <a:t>Παλαιά ΑΚ 1814: Αν εξ αδιαθέτου γονείς και αδελφός (από 1/3 ο καθένας) και εξέπιπτε ένας γονέας, τότε προσαύξηση των άλλων δύο (πλέον από ½ ο καθένας)</a:t>
            </a:r>
            <a:endParaRPr lang="el-GR" sz="1600" dirty="0">
              <a:solidFill>
                <a:prstClr val="black"/>
              </a:solidFill>
            </a:endParaRPr>
          </a:p>
        </p:txBody>
      </p:sp>
      <p:sp>
        <p:nvSpPr>
          <p:cNvPr id="8" name="Rechteck 15">
            <a:extLst>
              <a:ext uri="{FF2B5EF4-FFF2-40B4-BE49-F238E27FC236}">
                <a16:creationId xmlns:a16="http://schemas.microsoft.com/office/drawing/2014/main" xmlns="" id="{BCCD0CB5-B2B4-4F3A-998E-103C838CBE04}"/>
              </a:ext>
            </a:extLst>
          </p:cNvPr>
          <p:cNvSpPr/>
          <p:nvPr/>
        </p:nvSpPr>
        <p:spPr>
          <a:xfrm>
            <a:off x="4629064" y="3263153"/>
            <a:ext cx="4079557" cy="1165412"/>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600"/>
              </a:spcAft>
              <a:buFont typeface="Wingdings" panose="05000000000000000000" pitchFamily="2" charset="2"/>
              <a:buChar char="§"/>
            </a:pPr>
            <a:r>
              <a:rPr lang="el-GR" sz="1600" dirty="0" smtClean="0">
                <a:solidFill>
                  <a:prstClr val="black"/>
                </a:solidFill>
              </a:rPr>
              <a:t>Νέα ΑΚ 1809 παρ. 2 εδ. </a:t>
            </a:r>
            <a:r>
              <a:rPr lang="el-GR" sz="1600" dirty="0">
                <a:solidFill>
                  <a:prstClr val="black"/>
                </a:solidFill>
              </a:rPr>
              <a:t>β</a:t>
            </a:r>
            <a:r>
              <a:rPr lang="el-GR" sz="1600" dirty="0" smtClean="0">
                <a:solidFill>
                  <a:prstClr val="black"/>
                </a:solidFill>
              </a:rPr>
              <a:t>’: Αν </a:t>
            </a:r>
            <a:r>
              <a:rPr lang="el-GR" sz="1600" dirty="0">
                <a:solidFill>
                  <a:prstClr val="black"/>
                </a:solidFill>
              </a:rPr>
              <a:t>εξ αδιαθέτου γονείς και αδελφός (από 1/3 ο καθένας) και </a:t>
            </a:r>
            <a:r>
              <a:rPr lang="el-GR" sz="1600" dirty="0" smtClean="0">
                <a:solidFill>
                  <a:prstClr val="black"/>
                </a:solidFill>
              </a:rPr>
              <a:t>εκπέσει ένας </a:t>
            </a:r>
            <a:r>
              <a:rPr lang="el-GR" sz="1600" dirty="0">
                <a:solidFill>
                  <a:prstClr val="black"/>
                </a:solidFill>
              </a:rPr>
              <a:t>γονέας, τότε προσαύξηση </a:t>
            </a:r>
            <a:r>
              <a:rPr lang="el-GR" sz="1600" dirty="0" smtClean="0">
                <a:solidFill>
                  <a:prstClr val="black"/>
                </a:solidFill>
              </a:rPr>
              <a:t>μόνο της μερίδας του αδελφού (2/3)</a:t>
            </a:r>
            <a:endParaRPr lang="el-GR" sz="1600" dirty="0">
              <a:solidFill>
                <a:prstClr val="black"/>
              </a:solidFill>
            </a:endParaRPr>
          </a:p>
        </p:txBody>
      </p:sp>
      <p:sp>
        <p:nvSpPr>
          <p:cNvPr id="18" name="Rechteck 15">
            <a:extLst>
              <a:ext uri="{FF2B5EF4-FFF2-40B4-BE49-F238E27FC236}">
                <a16:creationId xmlns:a16="http://schemas.microsoft.com/office/drawing/2014/main" xmlns="" id="{8906D21A-E44E-442A-B61D-3876BA8B1BE2}"/>
              </a:ext>
            </a:extLst>
          </p:cNvPr>
          <p:cNvSpPr/>
          <p:nvPr/>
        </p:nvSpPr>
        <p:spPr>
          <a:xfrm>
            <a:off x="464266" y="4509247"/>
            <a:ext cx="4093468" cy="1935144"/>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600"/>
              </a:spcAft>
              <a:buFont typeface="Wingdings" panose="05000000000000000000" pitchFamily="2" charset="2"/>
              <a:buChar char="§"/>
            </a:pPr>
            <a:r>
              <a:rPr lang="el-GR" sz="1600" dirty="0" smtClean="0">
                <a:solidFill>
                  <a:prstClr val="black"/>
                </a:solidFill>
              </a:rPr>
              <a:t>Καμία ρύθμιση</a:t>
            </a:r>
            <a:endParaRPr lang="el-GR" sz="1600" dirty="0">
              <a:solidFill>
                <a:prstClr val="black"/>
              </a:solidFill>
            </a:endParaRPr>
          </a:p>
        </p:txBody>
      </p:sp>
      <p:sp>
        <p:nvSpPr>
          <p:cNvPr id="20" name="Rechteck 15">
            <a:extLst>
              <a:ext uri="{FF2B5EF4-FFF2-40B4-BE49-F238E27FC236}">
                <a16:creationId xmlns:a16="http://schemas.microsoft.com/office/drawing/2014/main" xmlns="" id="{D780D325-9CB5-4F3E-8DC0-BD3D40E57379}"/>
              </a:ext>
            </a:extLst>
          </p:cNvPr>
          <p:cNvSpPr/>
          <p:nvPr/>
        </p:nvSpPr>
        <p:spPr>
          <a:xfrm>
            <a:off x="4614444" y="4509247"/>
            <a:ext cx="4064936" cy="1935144"/>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indent="-176213">
              <a:spcBef>
                <a:spcPts val="300"/>
              </a:spcBef>
              <a:spcAft>
                <a:spcPts val="600"/>
              </a:spcAft>
              <a:buFont typeface="Wingdings" panose="05000000000000000000" pitchFamily="2" charset="2"/>
              <a:buChar char="§"/>
            </a:pPr>
            <a:r>
              <a:rPr lang="el-GR" sz="1500" dirty="0" smtClean="0">
                <a:solidFill>
                  <a:prstClr val="black"/>
                </a:solidFill>
              </a:rPr>
              <a:t>Νέα </a:t>
            </a:r>
            <a:r>
              <a:rPr lang="el-GR" sz="1500" dirty="0">
                <a:solidFill>
                  <a:prstClr val="black"/>
                </a:solidFill>
              </a:rPr>
              <a:t>ΑΚ </a:t>
            </a:r>
            <a:r>
              <a:rPr lang="el-GR" sz="1500" dirty="0" smtClean="0">
                <a:solidFill>
                  <a:prstClr val="black"/>
                </a:solidFill>
              </a:rPr>
              <a:t>1816: Αν </a:t>
            </a:r>
            <a:r>
              <a:rPr lang="el-GR" sz="1500" dirty="0">
                <a:solidFill>
                  <a:prstClr val="black"/>
                </a:solidFill>
              </a:rPr>
              <a:t>κληρονομούν </a:t>
            </a:r>
            <a:r>
              <a:rPr lang="el-GR" sz="1500" dirty="0" smtClean="0">
                <a:solidFill>
                  <a:prstClr val="black"/>
                </a:solidFill>
              </a:rPr>
              <a:t>μόνο γονείς, αναζήτηση από τον άλλο γονέα εντός 4 μηνών </a:t>
            </a:r>
            <a:r>
              <a:rPr lang="el-GR" sz="1500" dirty="0">
                <a:solidFill>
                  <a:prstClr val="black"/>
                </a:solidFill>
              </a:rPr>
              <a:t>από τη λήξη </a:t>
            </a:r>
            <a:r>
              <a:rPr lang="el-GR" sz="1500" dirty="0" smtClean="0">
                <a:solidFill>
                  <a:prstClr val="black"/>
                </a:solidFill>
              </a:rPr>
              <a:t>προθεσμίας αποποίησης, εφόσον </a:t>
            </a:r>
            <a:r>
              <a:rPr lang="el-GR" sz="1500" dirty="0">
                <a:solidFill>
                  <a:prstClr val="black"/>
                </a:solidFill>
              </a:rPr>
              <a:t>σώζονται, </a:t>
            </a:r>
            <a:r>
              <a:rPr lang="el-GR" sz="1500" dirty="0" smtClean="0">
                <a:solidFill>
                  <a:prstClr val="black"/>
                </a:solidFill>
              </a:rPr>
              <a:t>αντικειμένων που </a:t>
            </a:r>
            <a:r>
              <a:rPr lang="el-GR" sz="1500" dirty="0">
                <a:solidFill>
                  <a:prstClr val="black"/>
                </a:solidFill>
              </a:rPr>
              <a:t>ανήκουν στην κληρονομία και προέρχονται από χαριστική εν ζωή παροχή, κληρονομία ή </a:t>
            </a:r>
            <a:r>
              <a:rPr lang="el-GR" sz="1500" dirty="0" smtClean="0">
                <a:solidFill>
                  <a:prstClr val="black"/>
                </a:solidFill>
              </a:rPr>
              <a:t>κληροδοσία προς </a:t>
            </a:r>
            <a:r>
              <a:rPr lang="el-GR" sz="1500" dirty="0">
                <a:solidFill>
                  <a:prstClr val="black"/>
                </a:solidFill>
              </a:rPr>
              <a:t>τον κληρονομούμενο από πρόσωπα της ίδιας συγγενικής γραμμής. </a:t>
            </a:r>
          </a:p>
        </p:txBody>
      </p:sp>
    </p:spTree>
    <p:extLst>
      <p:ext uri="{BB962C8B-B14F-4D97-AF65-F5344CB8AC3E}">
        <p14:creationId xmlns:p14="http://schemas.microsoft.com/office/powerpoint/2010/main" val="1411418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4"/>
          </p:nvPr>
        </p:nvSpPr>
        <p:spPr/>
        <p:txBody>
          <a:bodyPr/>
          <a:lstStyle/>
          <a:p>
            <a:fld id="{2CC4CF26-8106-A64C-B5CA-03A742C46BBA}" type="slidenum">
              <a:rPr lang="en-US" smtClean="0"/>
              <a:t>14</a:t>
            </a:fld>
            <a:endParaRPr lang="en-US"/>
          </a:p>
        </p:txBody>
      </p:sp>
      <p:sp>
        <p:nvSpPr>
          <p:cNvPr id="6" name="Rechteck 15"/>
          <p:cNvSpPr/>
          <p:nvPr/>
        </p:nvSpPr>
        <p:spPr>
          <a:xfrm>
            <a:off x="450001" y="1882588"/>
            <a:ext cx="8215468" cy="4561803"/>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lvl="0" indent="-176213">
              <a:spcBef>
                <a:spcPts val="300"/>
              </a:spcBef>
              <a:spcAft>
                <a:spcPts val="1200"/>
              </a:spcAft>
              <a:buFont typeface="Wingdings" panose="05000000000000000000" pitchFamily="2" charset="2"/>
              <a:buChar char="§"/>
            </a:pPr>
            <a:r>
              <a:rPr lang="el-GR" sz="1900" dirty="0" smtClean="0">
                <a:solidFill>
                  <a:prstClr val="black"/>
                </a:solidFill>
              </a:rPr>
              <a:t>Νέα ΑΚ 1798 παρ 1: «</a:t>
            </a:r>
            <a:r>
              <a:rPr lang="el-GR" sz="1900" i="1" dirty="0" smtClean="0">
                <a:solidFill>
                  <a:prstClr val="black"/>
                </a:solidFill>
              </a:rPr>
              <a:t>Ο κληρονομούμενος μπορεί με σύμβαση …</a:t>
            </a:r>
            <a:r>
              <a:rPr lang="el-GR" sz="1900" dirty="0" smtClean="0">
                <a:solidFill>
                  <a:prstClr val="black"/>
                </a:solidFill>
              </a:rPr>
              <a:t>»</a:t>
            </a:r>
          </a:p>
          <a:p>
            <a:pPr marL="176213" lvl="0" indent="-176213">
              <a:spcBef>
                <a:spcPts val="300"/>
              </a:spcBef>
              <a:spcAft>
                <a:spcPts val="1200"/>
              </a:spcAft>
              <a:buFont typeface="Wingdings" panose="05000000000000000000" pitchFamily="2" charset="2"/>
              <a:buChar char="§"/>
            </a:pPr>
            <a:r>
              <a:rPr lang="el-GR" sz="1900" dirty="0" smtClean="0">
                <a:solidFill>
                  <a:prstClr val="black"/>
                </a:solidFill>
              </a:rPr>
              <a:t>Συμβατική ρύθμιση της τύχης μέλλουσας κληρονομίας, δηλαδή της κληρονομίας προσώπου που ζει («κληρονομουμένου») κατά την κατάρτιση της σύμβασης</a:t>
            </a:r>
          </a:p>
          <a:p>
            <a:pPr marL="176213" indent="-176213">
              <a:spcBef>
                <a:spcPts val="300"/>
              </a:spcBef>
              <a:spcAft>
                <a:spcPts val="1200"/>
              </a:spcAft>
              <a:buFont typeface="Wingdings" panose="05000000000000000000" pitchFamily="2" charset="2"/>
              <a:buChar char="§"/>
            </a:pPr>
            <a:r>
              <a:rPr lang="el-GR" sz="1900" dirty="0" smtClean="0">
                <a:solidFill>
                  <a:prstClr val="black"/>
                </a:solidFill>
              </a:rPr>
              <a:t>Διάθεση </a:t>
            </a:r>
            <a:r>
              <a:rPr lang="el-GR" sz="1900" dirty="0">
                <a:solidFill>
                  <a:prstClr val="black"/>
                </a:solidFill>
              </a:rPr>
              <a:t>περιουσίας αιτία θανάτου και όχι ανάληψη υποχρέωσης για </a:t>
            </a:r>
            <a:r>
              <a:rPr lang="el-GR" sz="1900" dirty="0" smtClean="0">
                <a:solidFill>
                  <a:prstClr val="black"/>
                </a:solidFill>
              </a:rPr>
              <a:t>διάθεση</a:t>
            </a:r>
          </a:p>
          <a:p>
            <a:pPr marL="176213" indent="-176213">
              <a:spcBef>
                <a:spcPts val="300"/>
              </a:spcBef>
              <a:spcAft>
                <a:spcPts val="1200"/>
              </a:spcAft>
              <a:buFont typeface="Wingdings" panose="05000000000000000000" pitchFamily="2" charset="2"/>
              <a:buChar char="§"/>
            </a:pPr>
            <a:r>
              <a:rPr lang="el-GR" sz="1900" dirty="0" smtClean="0">
                <a:solidFill>
                  <a:prstClr val="black"/>
                </a:solidFill>
              </a:rPr>
              <a:t>Πλεονεκτήματα: Σχεδιασμός </a:t>
            </a:r>
            <a:r>
              <a:rPr lang="el-GR" sz="1900" dirty="0">
                <a:solidFill>
                  <a:prstClr val="black"/>
                </a:solidFill>
              </a:rPr>
              <a:t>της κληρονομικής </a:t>
            </a:r>
            <a:r>
              <a:rPr lang="el-GR" sz="1900" dirty="0" smtClean="0">
                <a:solidFill>
                  <a:prstClr val="black"/>
                </a:solidFill>
              </a:rPr>
              <a:t>διαδοχής – Αποφυγή αντιδικιών</a:t>
            </a:r>
            <a:endParaRPr lang="el-GR" sz="1900" dirty="0">
              <a:solidFill>
                <a:prstClr val="black"/>
              </a:solidFill>
            </a:endParaRPr>
          </a:p>
          <a:p>
            <a:pPr marL="176213" lvl="0" indent="-176213">
              <a:spcBef>
                <a:spcPts val="300"/>
              </a:spcBef>
              <a:spcAft>
                <a:spcPts val="1200"/>
              </a:spcAft>
              <a:buFont typeface="Wingdings" panose="05000000000000000000" pitchFamily="2" charset="2"/>
              <a:buChar char="§"/>
            </a:pPr>
            <a:r>
              <a:rPr lang="el-GR" sz="1900" u="sng" dirty="0" smtClean="0">
                <a:solidFill>
                  <a:prstClr val="black"/>
                </a:solidFill>
              </a:rPr>
              <a:t>Παράδειγμα</a:t>
            </a:r>
            <a:r>
              <a:rPr lang="el-GR" sz="1900" dirty="0" smtClean="0">
                <a:solidFill>
                  <a:prstClr val="black"/>
                </a:solidFill>
              </a:rPr>
              <a:t>: Ο Α καταρτίζει κληρονομική σύμβαση με </a:t>
            </a:r>
            <a:r>
              <a:rPr lang="el-GR" sz="1900" dirty="0">
                <a:solidFill>
                  <a:prstClr val="black"/>
                </a:solidFill>
              </a:rPr>
              <a:t>τους Β και Γ, </a:t>
            </a:r>
            <a:r>
              <a:rPr lang="el-GR" sz="1900" dirty="0" smtClean="0">
                <a:solidFill>
                  <a:prstClr val="black"/>
                </a:solidFill>
              </a:rPr>
              <a:t>τέκνα του Α από </a:t>
            </a:r>
            <a:r>
              <a:rPr lang="el-GR" sz="1900" dirty="0">
                <a:solidFill>
                  <a:prstClr val="black"/>
                </a:solidFill>
              </a:rPr>
              <a:t>πρώτο </a:t>
            </a:r>
            <a:r>
              <a:rPr lang="el-GR" sz="1900" dirty="0" smtClean="0">
                <a:solidFill>
                  <a:prstClr val="black"/>
                </a:solidFill>
              </a:rPr>
              <a:t>γάμο του, και με τη Δ, σύζυγό του από δεύτερο γάμο του, με την οποία (κληρονομική σύμβαση) ρυθμίζεται η κληρονομική του διαδοχή</a:t>
            </a:r>
          </a:p>
          <a:p>
            <a:pPr marL="176213" lvl="0" indent="-176213">
              <a:spcBef>
                <a:spcPts val="300"/>
              </a:spcBef>
              <a:spcAft>
                <a:spcPts val="1200"/>
              </a:spcAft>
              <a:buFont typeface="Wingdings" panose="05000000000000000000" pitchFamily="2" charset="2"/>
              <a:buChar char="§"/>
            </a:pPr>
            <a:r>
              <a:rPr lang="el-GR" sz="1900" dirty="0" smtClean="0">
                <a:solidFill>
                  <a:prstClr val="black"/>
                </a:solidFill>
              </a:rPr>
              <a:t>Δίκαιο πριν από τη μεταρρύθμιση: ΑΚ 368: Σχεδόν πλήρης απαγόρευση κληρονομικών συμβάσεων </a:t>
            </a:r>
            <a:r>
              <a:rPr lang="el-GR" sz="1900" dirty="0">
                <a:solidFill>
                  <a:prstClr val="black"/>
                </a:solidFill>
              </a:rPr>
              <a:t>≠ </a:t>
            </a:r>
            <a:r>
              <a:rPr lang="el-GR" sz="1900" dirty="0" smtClean="0">
                <a:solidFill>
                  <a:prstClr val="black"/>
                </a:solidFill>
              </a:rPr>
              <a:t>Ειδικές </a:t>
            </a:r>
            <a:r>
              <a:rPr lang="el-GR" sz="1900" dirty="0">
                <a:solidFill>
                  <a:prstClr val="black"/>
                </a:solidFill>
              </a:rPr>
              <a:t>νομοθετικές </a:t>
            </a:r>
            <a:r>
              <a:rPr lang="el-GR" sz="1900" dirty="0" smtClean="0">
                <a:solidFill>
                  <a:prstClr val="black"/>
                </a:solidFill>
              </a:rPr>
              <a:t>ρυθμίσεις, λ.χ. άρ. 1 ΝΔ 472/1974</a:t>
            </a:r>
            <a:r>
              <a:rPr lang="en-GB" sz="1900" dirty="0" smtClean="0">
                <a:solidFill>
                  <a:prstClr val="black"/>
                </a:solidFill>
              </a:rPr>
              <a:t> (</a:t>
            </a:r>
            <a:r>
              <a:rPr lang="el-GR" sz="1900" dirty="0" smtClean="0">
                <a:solidFill>
                  <a:prstClr val="black"/>
                </a:solidFill>
              </a:rPr>
              <a:t>lex Onassis</a:t>
            </a:r>
            <a:r>
              <a:rPr lang="en-GB" sz="1900" dirty="0" smtClean="0">
                <a:solidFill>
                  <a:prstClr val="black"/>
                </a:solidFill>
              </a:rPr>
              <a:t>)</a:t>
            </a:r>
            <a:r>
              <a:rPr lang="el-GR" sz="1900" dirty="0" smtClean="0">
                <a:solidFill>
                  <a:prstClr val="black"/>
                </a:solidFill>
              </a:rPr>
              <a:t>, </a:t>
            </a:r>
            <a:r>
              <a:rPr lang="el-GR" sz="1900" dirty="0">
                <a:solidFill>
                  <a:prstClr val="black"/>
                </a:solidFill>
              </a:rPr>
              <a:t>νέμηση </a:t>
            </a:r>
            <a:r>
              <a:rPr lang="el-GR" sz="1900" dirty="0" smtClean="0">
                <a:solidFill>
                  <a:prstClr val="black"/>
                </a:solidFill>
              </a:rPr>
              <a:t>ανιόντος-παλαιές </a:t>
            </a:r>
            <a:r>
              <a:rPr lang="el-GR" sz="1900" dirty="0">
                <a:solidFill>
                  <a:prstClr val="black"/>
                </a:solidFill>
              </a:rPr>
              <a:t>ΑΚ 1891 επ</a:t>
            </a:r>
            <a:r>
              <a:rPr lang="el-GR" sz="1900" dirty="0" smtClean="0">
                <a:solidFill>
                  <a:prstClr val="black"/>
                </a:solidFill>
              </a:rPr>
              <a:t>., </a:t>
            </a:r>
            <a:r>
              <a:rPr lang="el-GR" sz="1900" dirty="0">
                <a:solidFill>
                  <a:prstClr val="black"/>
                </a:solidFill>
              </a:rPr>
              <a:t>δωρεά αιτία </a:t>
            </a:r>
            <a:r>
              <a:rPr lang="el-GR" sz="1900" dirty="0" smtClean="0">
                <a:solidFill>
                  <a:prstClr val="black"/>
                </a:solidFill>
              </a:rPr>
              <a:t>θανάτου-παλαιές ΑΚ 2032 επ., νέες ΑΚ 1998 επ.</a:t>
            </a:r>
            <a:endParaRPr lang="el-GR" sz="1900" dirty="0">
              <a:solidFill>
                <a:prstClr val="black"/>
              </a:solidFill>
            </a:endParaRPr>
          </a:p>
        </p:txBody>
      </p:sp>
      <p:sp>
        <p:nvSpPr>
          <p:cNvPr id="2" name="Rechteck 15">
            <a:extLst>
              <a:ext uri="{FF2B5EF4-FFF2-40B4-BE49-F238E27FC236}">
                <a16:creationId xmlns:a16="http://schemas.microsoft.com/office/drawing/2014/main" xmlns="" id="{9A7587A4-DBD1-4B40-AD76-2DD4386AE79E}"/>
              </a:ext>
            </a:extLst>
          </p:cNvPr>
          <p:cNvSpPr/>
          <p:nvPr/>
        </p:nvSpPr>
        <p:spPr>
          <a:xfrm>
            <a:off x="449999" y="932329"/>
            <a:ext cx="8215469" cy="806824"/>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l-GR" sz="2200" dirty="0" smtClean="0">
                <a:solidFill>
                  <a:schemeClr val="bg1"/>
                </a:solidFill>
              </a:rPr>
              <a:t>1</a:t>
            </a:r>
            <a:r>
              <a:rPr lang="el-GR" sz="2200" baseline="30000" dirty="0" smtClean="0">
                <a:solidFill>
                  <a:schemeClr val="bg1"/>
                </a:solidFill>
              </a:rPr>
              <a:t>η</a:t>
            </a:r>
            <a:r>
              <a:rPr lang="el-GR" sz="2200" dirty="0" smtClean="0">
                <a:solidFill>
                  <a:schemeClr val="bg1"/>
                </a:solidFill>
              </a:rPr>
              <a:t> Ερώτηση: Τι είναι οι κληρονομικές συμβάσεις και τι ίσχυε στο Κληρονομικό Δίκαιο πριν από τη μεταρρύθμιση; </a:t>
            </a:r>
            <a:endParaRPr lang="el-GR" sz="2200" dirty="0">
              <a:solidFill>
                <a:schemeClr val="bg1"/>
              </a:solidFill>
            </a:endParaRPr>
          </a:p>
        </p:txBody>
      </p:sp>
      <p:sp>
        <p:nvSpPr>
          <p:cNvPr id="5" name="Τίτλος 1"/>
          <p:cNvSpPr>
            <a:spLocks noGrp="1"/>
          </p:cNvSpPr>
          <p:nvPr>
            <p:ph type="title"/>
          </p:nvPr>
        </p:nvSpPr>
        <p:spPr>
          <a:xfrm>
            <a:off x="310702" y="379925"/>
            <a:ext cx="8460074" cy="479364"/>
          </a:xfrm>
        </p:spPr>
        <p:txBody>
          <a:bodyPr>
            <a:normAutofit/>
          </a:bodyPr>
          <a:lstStyle/>
          <a:p>
            <a:pPr algn="ctr"/>
            <a:r>
              <a:rPr lang="el-GR" dirty="0" smtClean="0">
                <a:solidFill>
                  <a:schemeClr val="tx1"/>
                </a:solidFill>
              </a:rPr>
              <a:t>ΙΙ</a:t>
            </a:r>
            <a:r>
              <a:rPr lang="en-GB" dirty="0" smtClean="0">
                <a:solidFill>
                  <a:schemeClr val="tx1"/>
                </a:solidFill>
              </a:rPr>
              <a:t>I</a:t>
            </a:r>
            <a:r>
              <a:rPr lang="el-GR" dirty="0" smtClean="0">
                <a:solidFill>
                  <a:schemeClr val="tx1"/>
                </a:solidFill>
              </a:rPr>
              <a:t>. Κληρονομικές συμβάσεις</a:t>
            </a:r>
            <a:endParaRPr lang="el-GR" dirty="0">
              <a:solidFill>
                <a:schemeClr val="tx1"/>
              </a:solidFill>
            </a:endParaRPr>
          </a:p>
        </p:txBody>
      </p:sp>
    </p:spTree>
    <p:extLst>
      <p:ext uri="{BB962C8B-B14F-4D97-AF65-F5344CB8AC3E}">
        <p14:creationId xmlns:p14="http://schemas.microsoft.com/office/powerpoint/2010/main" val="2538283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4"/>
          </p:nvPr>
        </p:nvSpPr>
        <p:spPr/>
        <p:txBody>
          <a:bodyPr/>
          <a:lstStyle/>
          <a:p>
            <a:fld id="{2CC4CF26-8106-A64C-B5CA-03A742C46BBA}" type="slidenum">
              <a:rPr lang="en-US" smtClean="0"/>
              <a:t>15</a:t>
            </a:fld>
            <a:endParaRPr lang="en-US"/>
          </a:p>
        </p:txBody>
      </p:sp>
      <p:sp>
        <p:nvSpPr>
          <p:cNvPr id="6" name="Rechteck 15"/>
          <p:cNvSpPr/>
          <p:nvPr/>
        </p:nvSpPr>
        <p:spPr>
          <a:xfrm>
            <a:off x="450001" y="1721224"/>
            <a:ext cx="8215468" cy="4723167"/>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lvl="0" indent="-176213">
              <a:spcBef>
                <a:spcPts val="300"/>
              </a:spcBef>
              <a:spcAft>
                <a:spcPts val="600"/>
              </a:spcAft>
              <a:buFont typeface="Wingdings" panose="05000000000000000000" pitchFamily="2" charset="2"/>
              <a:buChar char="§"/>
            </a:pPr>
            <a:r>
              <a:rPr lang="el-GR" sz="2000" dirty="0" smtClean="0">
                <a:solidFill>
                  <a:prstClr val="black"/>
                </a:solidFill>
              </a:rPr>
              <a:t>Επιτρεπτές κληρονομικές συμβάσεις στο νέο ΚληρΔ:</a:t>
            </a:r>
          </a:p>
          <a:p>
            <a:pPr marL="342900" lvl="0" indent="-163513">
              <a:spcAft>
                <a:spcPts val="600"/>
              </a:spcAft>
              <a:buFont typeface="Arial" pitchFamily="34" charset="0"/>
              <a:buChar char="•"/>
            </a:pPr>
            <a:r>
              <a:rPr lang="el-GR" sz="1700" dirty="0" smtClean="0">
                <a:solidFill>
                  <a:prstClr val="black"/>
                </a:solidFill>
              </a:rPr>
              <a:t>Σύμβαση μεταξύ κληρονομουμένου και τιμωμένου ή μεταξύ κληρονομουμένου και άλλων προσώπων χωρίς ο τιμώμενος να είναι συμβαλλόμενος (νέα ΑΚ 1798 εδ. β’)</a:t>
            </a:r>
          </a:p>
          <a:p>
            <a:pPr marL="342900" lvl="0" indent="-163513">
              <a:spcAft>
                <a:spcPts val="600"/>
              </a:spcAft>
              <a:buFont typeface="Arial" pitchFamily="34" charset="0"/>
              <a:buChar char="•"/>
            </a:pPr>
            <a:r>
              <a:rPr lang="el-GR" sz="1700" dirty="0" smtClean="0">
                <a:solidFill>
                  <a:prstClr val="black"/>
                </a:solidFill>
              </a:rPr>
              <a:t>Σύμβαση εκ των προτέρων παραίτησης από κληρονομικό δικαίωμα, λ.χ. από τη νόμιμη μοίρα</a:t>
            </a:r>
            <a:endParaRPr lang="en-GB" sz="1700" dirty="0" smtClean="0">
              <a:solidFill>
                <a:prstClr val="black"/>
              </a:solidFill>
            </a:endParaRPr>
          </a:p>
          <a:p>
            <a:pPr marL="179388" lvl="0" indent="-179388">
              <a:spcAft>
                <a:spcPts val="600"/>
              </a:spcAft>
              <a:buFont typeface="Wingdings" pitchFamily="2" charset="2"/>
              <a:buChar char="§"/>
            </a:pPr>
            <a:r>
              <a:rPr lang="el-GR" sz="2000" dirty="0" smtClean="0">
                <a:solidFill>
                  <a:prstClr val="black"/>
                </a:solidFill>
              </a:rPr>
              <a:t>Μη επιτρεπτές κληρονομικές συμβάσεις στο νέο ΚληρΔ:</a:t>
            </a:r>
          </a:p>
          <a:p>
            <a:pPr marL="342900" lvl="0" indent="-163513">
              <a:spcAft>
                <a:spcPts val="600"/>
              </a:spcAft>
              <a:buFont typeface="Arial" pitchFamily="34" charset="0"/>
              <a:buChar char="•"/>
            </a:pPr>
            <a:r>
              <a:rPr lang="el-GR" sz="1700" u="sng" dirty="0" smtClean="0">
                <a:solidFill>
                  <a:prstClr val="black"/>
                </a:solidFill>
              </a:rPr>
              <a:t>Παλαιά και νέα </a:t>
            </a:r>
            <a:r>
              <a:rPr lang="el-GR" sz="1700" u="sng" dirty="0">
                <a:solidFill>
                  <a:prstClr val="black"/>
                </a:solidFill>
              </a:rPr>
              <a:t>ΑΚ 368</a:t>
            </a:r>
            <a:r>
              <a:rPr lang="el-GR" sz="1700" dirty="0">
                <a:solidFill>
                  <a:prstClr val="black"/>
                </a:solidFill>
              </a:rPr>
              <a:t>: </a:t>
            </a:r>
            <a:r>
              <a:rPr lang="el-GR" sz="1700" dirty="0" smtClean="0">
                <a:solidFill>
                  <a:prstClr val="black"/>
                </a:solidFill>
              </a:rPr>
              <a:t>Σύμβαση </a:t>
            </a:r>
            <a:r>
              <a:rPr lang="el-GR" sz="1700" dirty="0">
                <a:solidFill>
                  <a:prstClr val="black"/>
                </a:solidFill>
              </a:rPr>
              <a:t>για </a:t>
            </a:r>
            <a:r>
              <a:rPr lang="el-GR" sz="1700" dirty="0" smtClean="0">
                <a:solidFill>
                  <a:prstClr val="black"/>
                </a:solidFill>
              </a:rPr>
              <a:t>όλη ή για ποσοστό κληρονομίας ζώντος προσώπου</a:t>
            </a:r>
            <a:r>
              <a:rPr lang="el-GR" sz="1700" dirty="0">
                <a:solidFill>
                  <a:prstClr val="black"/>
                </a:solidFill>
              </a:rPr>
              <a:t> </a:t>
            </a:r>
            <a:r>
              <a:rPr lang="el-GR" sz="1700" dirty="0" smtClean="0">
                <a:solidFill>
                  <a:prstClr val="black"/>
                </a:solidFill>
              </a:rPr>
              <a:t>που καταρτίζεται πριν από τον </a:t>
            </a:r>
            <a:r>
              <a:rPr lang="el-GR" sz="1700" dirty="0">
                <a:solidFill>
                  <a:prstClr val="black"/>
                </a:solidFill>
              </a:rPr>
              <a:t>θάνατό </a:t>
            </a:r>
            <a:r>
              <a:rPr lang="el-GR" sz="1700" dirty="0" smtClean="0">
                <a:solidFill>
                  <a:prstClr val="black"/>
                </a:solidFill>
              </a:rPr>
              <a:t>του χωρίς αυτός να είναι συμβαλλόμενος, </a:t>
            </a:r>
            <a:r>
              <a:rPr lang="el-GR" sz="1700" dirty="0">
                <a:solidFill>
                  <a:prstClr val="black"/>
                </a:solidFill>
              </a:rPr>
              <a:t>είναι </a:t>
            </a:r>
            <a:r>
              <a:rPr lang="el-GR" sz="1700" u="sng" dirty="0" smtClean="0">
                <a:solidFill>
                  <a:prstClr val="black"/>
                </a:solidFill>
              </a:rPr>
              <a:t>άκυρη</a:t>
            </a:r>
            <a:r>
              <a:rPr lang="el-GR" sz="1700" dirty="0" smtClean="0">
                <a:solidFill>
                  <a:prstClr val="black"/>
                </a:solidFill>
              </a:rPr>
              <a:t>, π.χ. οι Α και Β, τέκνα του Γ, ο οποίος βρίσκεται εν ζωή, καταρτίζουν σύμβαση, με την οποία διανέμουν την περιουσία του Γ, πριν αυτός αποβιώσει ≠ Συμβάσεις διανομής μετά τον θάνατο είναι έγκυρες</a:t>
            </a:r>
          </a:p>
          <a:p>
            <a:pPr marL="342900" lvl="0" indent="-163513">
              <a:spcAft>
                <a:spcPts val="600"/>
              </a:spcAft>
              <a:buFont typeface="Arial" pitchFamily="34" charset="0"/>
              <a:buChar char="•"/>
            </a:pPr>
            <a:r>
              <a:rPr lang="el-GR" sz="1700" u="sng" dirty="0" smtClean="0">
                <a:solidFill>
                  <a:prstClr val="black"/>
                </a:solidFill>
              </a:rPr>
              <a:t>Νέα ΑΚ 1807 παρ. 1</a:t>
            </a:r>
            <a:r>
              <a:rPr lang="el-GR" sz="1700" dirty="0" smtClean="0">
                <a:solidFill>
                  <a:prstClr val="black"/>
                </a:solidFill>
              </a:rPr>
              <a:t>: Σύμβαση</a:t>
            </a:r>
            <a:r>
              <a:rPr lang="el-GR" sz="1700" dirty="0">
                <a:solidFill>
                  <a:prstClr val="black"/>
                </a:solidFill>
              </a:rPr>
              <a:t>, με την οποία ο κληρονομούμενος αναλαμβάνει την υποχρέωση να καταρτίσει ή να μην </a:t>
            </a:r>
            <a:r>
              <a:rPr lang="el-GR" sz="1700" dirty="0" smtClean="0">
                <a:solidFill>
                  <a:prstClr val="black"/>
                </a:solidFill>
              </a:rPr>
              <a:t>καταρτίσει </a:t>
            </a:r>
            <a:r>
              <a:rPr lang="el-GR" sz="1700" dirty="0">
                <a:solidFill>
                  <a:prstClr val="black"/>
                </a:solidFill>
              </a:rPr>
              <a:t>διάταξη τελευταίας βούλησης ή να ανακαλέσει ή να μην ανακαλέσει υφιστάμενη διάταξη </a:t>
            </a:r>
            <a:r>
              <a:rPr lang="el-GR" sz="1700" dirty="0" smtClean="0">
                <a:solidFill>
                  <a:prstClr val="black"/>
                </a:solidFill>
              </a:rPr>
              <a:t>τελευταίας βούλησης ≠ Νέα ΑΚ 1807 παρ. 2: Η πρώτη περίπτωση μπορεί </a:t>
            </a:r>
            <a:r>
              <a:rPr lang="el-GR" sz="1700" dirty="0">
                <a:solidFill>
                  <a:prstClr val="black"/>
                </a:solidFill>
              </a:rPr>
              <a:t>να ισχύσει ως κληρονομική </a:t>
            </a:r>
            <a:r>
              <a:rPr lang="el-GR" sz="1700" dirty="0" smtClean="0">
                <a:solidFill>
                  <a:prstClr val="black"/>
                </a:solidFill>
              </a:rPr>
              <a:t>σύμβαση, </a:t>
            </a:r>
            <a:r>
              <a:rPr lang="el-GR" sz="1700" dirty="0">
                <a:solidFill>
                  <a:prstClr val="black"/>
                </a:solidFill>
              </a:rPr>
              <a:t>αν συνάγεται ότι τα μέρη θα την ήθελαν σε περίπτωση που γνώριζαν την </a:t>
            </a:r>
            <a:r>
              <a:rPr lang="el-GR" sz="1700" dirty="0" smtClean="0">
                <a:solidFill>
                  <a:prstClr val="black"/>
                </a:solidFill>
              </a:rPr>
              <a:t>ακυρότητα</a:t>
            </a:r>
          </a:p>
          <a:p>
            <a:pPr marL="176213" lvl="0" indent="-176213">
              <a:spcBef>
                <a:spcPts val="300"/>
              </a:spcBef>
              <a:spcAft>
                <a:spcPts val="600"/>
              </a:spcAft>
              <a:buFont typeface="Wingdings" panose="05000000000000000000" pitchFamily="2" charset="2"/>
              <a:buChar char="§"/>
            </a:pPr>
            <a:endParaRPr lang="el-GR" sz="2000" dirty="0" smtClean="0">
              <a:solidFill>
                <a:prstClr val="black"/>
              </a:solidFill>
            </a:endParaRPr>
          </a:p>
        </p:txBody>
      </p:sp>
      <p:sp>
        <p:nvSpPr>
          <p:cNvPr id="2" name="Rechteck 15">
            <a:extLst>
              <a:ext uri="{FF2B5EF4-FFF2-40B4-BE49-F238E27FC236}">
                <a16:creationId xmlns:a16="http://schemas.microsoft.com/office/drawing/2014/main" xmlns="" id="{9A7587A4-DBD1-4B40-AD76-2DD4386AE79E}"/>
              </a:ext>
            </a:extLst>
          </p:cNvPr>
          <p:cNvSpPr/>
          <p:nvPr/>
        </p:nvSpPr>
        <p:spPr>
          <a:xfrm>
            <a:off x="449999" y="543159"/>
            <a:ext cx="8215469" cy="1061524"/>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l-GR" sz="2200" dirty="0">
                <a:solidFill>
                  <a:schemeClr val="bg1"/>
                </a:solidFill>
              </a:rPr>
              <a:t>2</a:t>
            </a:r>
            <a:r>
              <a:rPr lang="el-GR" sz="2200" baseline="30000" dirty="0" smtClean="0">
                <a:solidFill>
                  <a:schemeClr val="bg1"/>
                </a:solidFill>
              </a:rPr>
              <a:t>η</a:t>
            </a:r>
            <a:r>
              <a:rPr lang="el-GR" sz="2200" dirty="0" smtClean="0">
                <a:solidFill>
                  <a:schemeClr val="bg1"/>
                </a:solidFill>
              </a:rPr>
              <a:t> Ερώτηση: Ποιες μορφές κληρονομικών συμβάσεων υπάρχουν, ποιες από αυτές επιτρέπονται στο νέο Κληρονομικό Δίκαιο και ποιες συνεχίζουν να απαγορεύονται;</a:t>
            </a:r>
            <a:endParaRPr lang="el-GR" sz="2200" dirty="0">
              <a:solidFill>
                <a:schemeClr val="bg1"/>
              </a:solidFill>
            </a:endParaRPr>
          </a:p>
        </p:txBody>
      </p:sp>
    </p:spTree>
    <p:extLst>
      <p:ext uri="{BB962C8B-B14F-4D97-AF65-F5344CB8AC3E}">
        <p14:creationId xmlns:p14="http://schemas.microsoft.com/office/powerpoint/2010/main" val="2363357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4"/>
          </p:nvPr>
        </p:nvSpPr>
        <p:spPr/>
        <p:txBody>
          <a:bodyPr/>
          <a:lstStyle/>
          <a:p>
            <a:fld id="{2CC4CF26-8106-A64C-B5CA-03A742C46BBA}" type="slidenum">
              <a:rPr lang="en-US" smtClean="0"/>
              <a:t>16</a:t>
            </a:fld>
            <a:endParaRPr lang="en-US"/>
          </a:p>
        </p:txBody>
      </p:sp>
      <p:sp>
        <p:nvSpPr>
          <p:cNvPr id="6" name="Rechteck 15"/>
          <p:cNvSpPr/>
          <p:nvPr/>
        </p:nvSpPr>
        <p:spPr>
          <a:xfrm>
            <a:off x="450001" y="1882588"/>
            <a:ext cx="8215468" cy="4561803"/>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lvl="0" indent="-176213">
              <a:spcBef>
                <a:spcPts val="600"/>
              </a:spcBef>
              <a:spcAft>
                <a:spcPts val="1200"/>
              </a:spcAft>
              <a:buFont typeface="Wingdings" panose="05000000000000000000" pitchFamily="2" charset="2"/>
              <a:buChar char="§"/>
            </a:pPr>
            <a:r>
              <a:rPr lang="el-GR" sz="2000" dirty="0" smtClean="0">
                <a:solidFill>
                  <a:prstClr val="black"/>
                </a:solidFill>
              </a:rPr>
              <a:t>Παλαιά </a:t>
            </a:r>
            <a:r>
              <a:rPr lang="el-GR" sz="2000" dirty="0">
                <a:solidFill>
                  <a:prstClr val="black"/>
                </a:solidFill>
              </a:rPr>
              <a:t>ΑΚ 1717</a:t>
            </a:r>
            <a:r>
              <a:rPr lang="el-GR" sz="2000" dirty="0" smtClean="0">
                <a:solidFill>
                  <a:prstClr val="black"/>
                </a:solidFill>
              </a:rPr>
              <a:t>: Ρητή απαγόρευση σύνταξης συνδιαθήκης</a:t>
            </a:r>
          </a:p>
          <a:p>
            <a:pPr marL="176213" lvl="0" indent="-176213">
              <a:spcBef>
                <a:spcPts val="600"/>
              </a:spcBef>
              <a:spcAft>
                <a:spcPts val="1200"/>
              </a:spcAft>
              <a:buFont typeface="Wingdings" panose="05000000000000000000" pitchFamily="2" charset="2"/>
              <a:buChar char="§"/>
            </a:pPr>
            <a:r>
              <a:rPr lang="el-GR" sz="2000" dirty="0">
                <a:solidFill>
                  <a:prstClr val="black"/>
                </a:solidFill>
              </a:rPr>
              <a:t>Συνδιαθήκη: </a:t>
            </a:r>
            <a:r>
              <a:rPr lang="el-GR" sz="2000" dirty="0" smtClean="0">
                <a:solidFill>
                  <a:prstClr val="black"/>
                </a:solidFill>
              </a:rPr>
              <a:t>Η </a:t>
            </a:r>
            <a:r>
              <a:rPr lang="el-GR" sz="2000" dirty="0">
                <a:solidFill>
                  <a:prstClr val="black"/>
                </a:solidFill>
              </a:rPr>
              <a:t>διαθήκη δύο ή περισσότερων προσώπων, η οποία συντάσσεται με την ίδια πράξη, δηλαδή στο ίδιο έγγραφο και με ενιαία </a:t>
            </a:r>
            <a:r>
              <a:rPr lang="el-GR" sz="2000" dirty="0" smtClean="0">
                <a:solidFill>
                  <a:prstClr val="black"/>
                </a:solidFill>
              </a:rPr>
              <a:t>διατύπωση</a:t>
            </a:r>
          </a:p>
          <a:p>
            <a:pPr marL="176213" lvl="0" indent="-176213">
              <a:spcBef>
                <a:spcPts val="600"/>
              </a:spcBef>
              <a:spcAft>
                <a:spcPts val="1200"/>
              </a:spcAft>
              <a:buFont typeface="Wingdings" panose="05000000000000000000" pitchFamily="2" charset="2"/>
              <a:buChar char="§"/>
            </a:pPr>
            <a:r>
              <a:rPr lang="el-GR" sz="2000" u="sng" dirty="0" smtClean="0">
                <a:solidFill>
                  <a:prstClr val="black"/>
                </a:solidFill>
              </a:rPr>
              <a:t>Μορφές</a:t>
            </a:r>
            <a:r>
              <a:rPr lang="el-GR" sz="2000" dirty="0" smtClean="0">
                <a:solidFill>
                  <a:prstClr val="black"/>
                </a:solidFill>
              </a:rPr>
              <a:t>: α) Συμμετοχική διαθήκη (τιμάται </a:t>
            </a:r>
            <a:r>
              <a:rPr lang="el-GR" sz="2000" dirty="0">
                <a:solidFill>
                  <a:prstClr val="black"/>
                </a:solidFill>
              </a:rPr>
              <a:t>τρίτο πρόσωπο, π.χ. δύο αδέλφια συντάσσουν συνδιαθήκη, με την οποία εγκαθιστούν κοινό κληρονόμο τους έναν ανιψιό τους, </a:t>
            </a:r>
            <a:r>
              <a:rPr lang="el-GR" sz="2000" dirty="0" smtClean="0">
                <a:solidFill>
                  <a:prstClr val="black"/>
                </a:solidFill>
              </a:rPr>
              <a:t>β) αμοιβαία διαθήκη (ο </a:t>
            </a:r>
            <a:r>
              <a:rPr lang="el-GR" sz="2000" dirty="0">
                <a:solidFill>
                  <a:prstClr val="black"/>
                </a:solidFill>
              </a:rPr>
              <a:t>κάθε </a:t>
            </a:r>
            <a:r>
              <a:rPr lang="el-GR" sz="2000" dirty="0" smtClean="0">
                <a:solidFill>
                  <a:prstClr val="black"/>
                </a:solidFill>
              </a:rPr>
              <a:t>συνδιαθέτης </a:t>
            </a:r>
            <a:r>
              <a:rPr lang="el-GR" sz="2000" dirty="0">
                <a:solidFill>
                  <a:prstClr val="black"/>
                </a:solidFill>
              </a:rPr>
              <a:t>τιμάται από τον άλλον συνδιαθέτη, π.χ. σύζυγοι συντάσσουν συνδιαθήκη, με την οποία ο ένας εγκαθιστά κληρονόμο τον </a:t>
            </a:r>
            <a:r>
              <a:rPr lang="el-GR" sz="2000" dirty="0" smtClean="0">
                <a:solidFill>
                  <a:prstClr val="black"/>
                </a:solidFill>
              </a:rPr>
              <a:t>άλλον)</a:t>
            </a:r>
          </a:p>
          <a:p>
            <a:pPr marL="176213" lvl="0" indent="-176213">
              <a:spcBef>
                <a:spcPts val="600"/>
              </a:spcBef>
              <a:spcAft>
                <a:spcPts val="1200"/>
              </a:spcAft>
              <a:buFont typeface="Wingdings" panose="05000000000000000000" pitchFamily="2" charset="2"/>
              <a:buChar char="§"/>
            </a:pPr>
            <a:r>
              <a:rPr lang="el-GR" sz="2000" dirty="0">
                <a:solidFill>
                  <a:prstClr val="black"/>
                </a:solidFill>
              </a:rPr>
              <a:t>Νέα ΑΚ 1717: </a:t>
            </a:r>
            <a:r>
              <a:rPr lang="el-GR" sz="2000" dirty="0" smtClean="0">
                <a:solidFill>
                  <a:prstClr val="black"/>
                </a:solidFill>
              </a:rPr>
              <a:t>Το επιτρεπτό και το κύρος συνδιαθήκης κρίνονται </a:t>
            </a:r>
            <a:r>
              <a:rPr lang="el-GR" sz="2000" dirty="0">
                <a:solidFill>
                  <a:prstClr val="black"/>
                </a:solidFill>
              </a:rPr>
              <a:t>στο πλαίσιο και υπό τις προϋποθέσεις των κληρονομικών </a:t>
            </a:r>
            <a:r>
              <a:rPr lang="el-GR" sz="2000" dirty="0" smtClean="0">
                <a:solidFill>
                  <a:prstClr val="black"/>
                </a:solidFill>
              </a:rPr>
              <a:t>συμβάσεων = Πλέον, </a:t>
            </a:r>
            <a:r>
              <a:rPr lang="el-GR" sz="2000" dirty="0">
                <a:solidFill>
                  <a:prstClr val="black"/>
                </a:solidFill>
              </a:rPr>
              <a:t>η συνδιαθήκη επιτρέπεται μόνο </a:t>
            </a:r>
            <a:r>
              <a:rPr lang="el-GR" sz="2000" dirty="0" smtClean="0">
                <a:solidFill>
                  <a:prstClr val="black"/>
                </a:solidFill>
              </a:rPr>
              <a:t>υπό </a:t>
            </a:r>
            <a:r>
              <a:rPr lang="el-GR" sz="2000" dirty="0">
                <a:solidFill>
                  <a:prstClr val="black"/>
                </a:solidFill>
              </a:rPr>
              <a:t>τη μορφή κληρονομικής </a:t>
            </a:r>
            <a:r>
              <a:rPr lang="el-GR" sz="2000" dirty="0" smtClean="0">
                <a:solidFill>
                  <a:prstClr val="black"/>
                </a:solidFill>
              </a:rPr>
              <a:t>σύμβασης</a:t>
            </a:r>
            <a:endParaRPr lang="el-GR" sz="2000" dirty="0">
              <a:solidFill>
                <a:prstClr val="black"/>
              </a:solidFill>
            </a:endParaRPr>
          </a:p>
        </p:txBody>
      </p:sp>
      <p:sp>
        <p:nvSpPr>
          <p:cNvPr id="2" name="Rechteck 15">
            <a:extLst>
              <a:ext uri="{FF2B5EF4-FFF2-40B4-BE49-F238E27FC236}">
                <a16:creationId xmlns:a16="http://schemas.microsoft.com/office/drawing/2014/main" xmlns="" id="{9A7587A4-DBD1-4B40-AD76-2DD4386AE79E}"/>
              </a:ext>
            </a:extLst>
          </p:cNvPr>
          <p:cNvSpPr/>
          <p:nvPr/>
        </p:nvSpPr>
        <p:spPr>
          <a:xfrm>
            <a:off x="449999" y="543158"/>
            <a:ext cx="8215469" cy="1195995"/>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l-GR" sz="2200" dirty="0" smtClean="0">
                <a:solidFill>
                  <a:schemeClr val="bg1"/>
                </a:solidFill>
              </a:rPr>
              <a:t>3</a:t>
            </a:r>
            <a:r>
              <a:rPr lang="el-GR" sz="2200" baseline="30000" dirty="0" smtClean="0">
                <a:solidFill>
                  <a:schemeClr val="bg1"/>
                </a:solidFill>
              </a:rPr>
              <a:t>η</a:t>
            </a:r>
            <a:r>
              <a:rPr lang="el-GR" sz="2200" dirty="0" smtClean="0">
                <a:solidFill>
                  <a:schemeClr val="bg1"/>
                </a:solidFill>
              </a:rPr>
              <a:t> Ερώτηση: Επιτρέπεται η κατάρτιση συνδιαθήκης με κληρονομική σύμβαση;</a:t>
            </a:r>
            <a:endParaRPr lang="el-GR" sz="2200" dirty="0">
              <a:solidFill>
                <a:schemeClr val="bg1"/>
              </a:solidFill>
            </a:endParaRPr>
          </a:p>
        </p:txBody>
      </p:sp>
    </p:spTree>
    <p:extLst>
      <p:ext uri="{BB962C8B-B14F-4D97-AF65-F5344CB8AC3E}">
        <p14:creationId xmlns:p14="http://schemas.microsoft.com/office/powerpoint/2010/main" val="1405970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4"/>
          </p:nvPr>
        </p:nvSpPr>
        <p:spPr/>
        <p:txBody>
          <a:bodyPr/>
          <a:lstStyle/>
          <a:p>
            <a:fld id="{2CC4CF26-8106-A64C-B5CA-03A742C46BBA}" type="slidenum">
              <a:rPr lang="en-US" smtClean="0"/>
              <a:t>17</a:t>
            </a:fld>
            <a:endParaRPr lang="en-US"/>
          </a:p>
        </p:txBody>
      </p:sp>
      <p:sp>
        <p:nvSpPr>
          <p:cNvPr id="6" name="Rechteck 15"/>
          <p:cNvSpPr/>
          <p:nvPr/>
        </p:nvSpPr>
        <p:spPr>
          <a:xfrm>
            <a:off x="450001" y="1389529"/>
            <a:ext cx="8215468" cy="5054863"/>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lvl="0" indent="-176213">
              <a:spcBef>
                <a:spcPts val="300"/>
              </a:spcBef>
              <a:spcAft>
                <a:spcPts val="600"/>
              </a:spcAft>
              <a:buFont typeface="Wingdings" panose="05000000000000000000" pitchFamily="2" charset="2"/>
              <a:buChar char="§"/>
            </a:pPr>
            <a:r>
              <a:rPr lang="el-GR" sz="1700" dirty="0" smtClean="0">
                <a:solidFill>
                  <a:prstClr val="black"/>
                </a:solidFill>
              </a:rPr>
              <a:t>Όχι περιορισμοί </a:t>
            </a:r>
            <a:r>
              <a:rPr lang="el-GR" sz="1700" dirty="0">
                <a:solidFill>
                  <a:prstClr val="black"/>
                </a:solidFill>
              </a:rPr>
              <a:t>ως προς την κατάρτιση ή</a:t>
            </a:r>
            <a:r>
              <a:rPr lang="el-GR" sz="1700" dirty="0" smtClean="0">
                <a:solidFill>
                  <a:prstClr val="black"/>
                </a:solidFill>
              </a:rPr>
              <a:t> ως </a:t>
            </a:r>
            <a:r>
              <a:rPr lang="el-GR" sz="1700" dirty="0">
                <a:solidFill>
                  <a:prstClr val="black"/>
                </a:solidFill>
              </a:rPr>
              <a:t>προς το ποιος μπορεί να είναι αντισυμβαλλόμενος </a:t>
            </a:r>
            <a:r>
              <a:rPr lang="el-GR" sz="1700" dirty="0" smtClean="0">
                <a:solidFill>
                  <a:prstClr val="black"/>
                </a:solidFill>
              </a:rPr>
              <a:t>ούτε </a:t>
            </a:r>
            <a:r>
              <a:rPr lang="el-GR" sz="1700" dirty="0">
                <a:solidFill>
                  <a:prstClr val="black"/>
                </a:solidFill>
              </a:rPr>
              <a:t>ως τα </a:t>
            </a:r>
            <a:r>
              <a:rPr lang="el-GR" sz="1700" dirty="0" smtClean="0">
                <a:solidFill>
                  <a:prstClr val="black"/>
                </a:solidFill>
              </a:rPr>
              <a:t>αντικείμενα </a:t>
            </a:r>
            <a:r>
              <a:rPr lang="el-GR" sz="1700" dirty="0">
                <a:solidFill>
                  <a:prstClr val="black"/>
                </a:solidFill>
              </a:rPr>
              <a:t>που μπορούν να </a:t>
            </a:r>
            <a:r>
              <a:rPr lang="el-GR" sz="1700" dirty="0" smtClean="0">
                <a:solidFill>
                  <a:prstClr val="black"/>
                </a:solidFill>
              </a:rPr>
              <a:t>διατεθούν</a:t>
            </a:r>
            <a:endParaRPr lang="el-GR" sz="1700" dirty="0">
              <a:solidFill>
                <a:prstClr val="black"/>
              </a:solidFill>
            </a:endParaRPr>
          </a:p>
          <a:p>
            <a:pPr marL="176213" lvl="0" indent="-176213">
              <a:spcBef>
                <a:spcPts val="300"/>
              </a:spcBef>
              <a:spcAft>
                <a:spcPts val="600"/>
              </a:spcAft>
              <a:buFont typeface="Wingdings" panose="05000000000000000000" pitchFamily="2" charset="2"/>
              <a:buChar char="§"/>
            </a:pPr>
            <a:r>
              <a:rPr lang="el-GR" sz="1700" dirty="0" smtClean="0">
                <a:solidFill>
                  <a:prstClr val="black"/>
                </a:solidFill>
              </a:rPr>
              <a:t>Τιμώμενος: Ίδια έννομη θέση με εκείνη του τιμωμένου με διαθήκη</a:t>
            </a:r>
          </a:p>
          <a:p>
            <a:pPr marL="176213" lvl="0" indent="-176213">
              <a:spcBef>
                <a:spcPts val="300"/>
              </a:spcBef>
              <a:spcAft>
                <a:spcPts val="600"/>
              </a:spcAft>
              <a:buFont typeface="Wingdings" panose="05000000000000000000" pitchFamily="2" charset="2"/>
              <a:buChar char="§"/>
            </a:pPr>
            <a:r>
              <a:rPr lang="el-GR" sz="1700" dirty="0" smtClean="0">
                <a:solidFill>
                  <a:prstClr val="black"/>
                </a:solidFill>
              </a:rPr>
              <a:t>Νέα ΑΚ 1798 παρ. 1 εδ. α’: Εγκατάσταση κληρονόμου, σύσταση κληροδοσίας, καταπιστεύματος ή τρόπου και επιλογή εφαρμοστέου δικαίου στην κληρονομική διαδοχή</a:t>
            </a:r>
          </a:p>
          <a:p>
            <a:pPr marL="176213" lvl="0" indent="-176213">
              <a:spcBef>
                <a:spcPts val="300"/>
              </a:spcBef>
              <a:spcAft>
                <a:spcPts val="600"/>
              </a:spcAft>
              <a:buFont typeface="Wingdings" panose="05000000000000000000" pitchFamily="2" charset="2"/>
              <a:buChar char="§"/>
            </a:pPr>
            <a:r>
              <a:rPr lang="el-GR" sz="1700" u="sng" dirty="0" smtClean="0">
                <a:solidFill>
                  <a:prstClr val="black"/>
                </a:solidFill>
              </a:rPr>
              <a:t>Προσοχή</a:t>
            </a:r>
            <a:r>
              <a:rPr lang="el-GR" sz="1700" dirty="0" smtClean="0">
                <a:solidFill>
                  <a:prstClr val="black"/>
                </a:solidFill>
              </a:rPr>
              <a:t>: Ως προς την επιλογή εφαρμοστέου δικαίου, δεν εισάγεται αυτοτελής κανόνας ιδιωτικού διεθνούς δικαίου, απλώς ο κληρονομούμενος μπορεί να επιλέξει της εφαρμογή του δικαίου μεταξύ εκείνων που επιτρέπουν ο Κανονισμός ΕΕ και διμερείς συμβάσεις</a:t>
            </a:r>
          </a:p>
          <a:p>
            <a:pPr marL="176213" lvl="0" indent="-176213">
              <a:spcBef>
                <a:spcPts val="300"/>
              </a:spcBef>
              <a:spcAft>
                <a:spcPts val="600"/>
              </a:spcAft>
              <a:buFont typeface="Wingdings" panose="05000000000000000000" pitchFamily="2" charset="2"/>
              <a:buChar char="§"/>
            </a:pPr>
            <a:r>
              <a:rPr lang="el-GR" sz="1700" dirty="0" smtClean="0">
                <a:solidFill>
                  <a:prstClr val="black"/>
                </a:solidFill>
              </a:rPr>
              <a:t>Οι τιμώμενοι μπορούν να αποδεχθούν ή να αποποιηθούν όσα τους καταλείπονται (νέα ΑΚ 1799 παρ. 3)</a:t>
            </a:r>
          </a:p>
          <a:p>
            <a:pPr marL="176213" lvl="0" indent="-176213">
              <a:spcBef>
                <a:spcPts val="300"/>
              </a:spcBef>
              <a:spcAft>
                <a:spcPts val="600"/>
              </a:spcAft>
              <a:buFont typeface="Wingdings" panose="05000000000000000000" pitchFamily="2" charset="2"/>
              <a:buChar char="§"/>
            </a:pPr>
            <a:r>
              <a:rPr lang="el-GR" sz="1700" u="sng" dirty="0" smtClean="0">
                <a:solidFill>
                  <a:prstClr val="black"/>
                </a:solidFill>
              </a:rPr>
              <a:t>Προσοχή: Αναγκαίο περιεχόμενο κληρονομικής σύμβασης</a:t>
            </a:r>
            <a:r>
              <a:rPr lang="el-GR" sz="1700" dirty="0" smtClean="0">
                <a:solidFill>
                  <a:prstClr val="black"/>
                </a:solidFill>
              </a:rPr>
              <a:t>: Μία τουλάχιστον δεσμευτική </a:t>
            </a:r>
            <a:r>
              <a:rPr lang="el-GR" sz="1700" dirty="0">
                <a:solidFill>
                  <a:prstClr val="black"/>
                </a:solidFill>
              </a:rPr>
              <a:t>διάταξη αναφερόμενη στην </a:t>
            </a:r>
            <a:r>
              <a:rPr lang="el-GR" sz="1700" dirty="0" smtClean="0">
                <a:solidFill>
                  <a:prstClr val="black"/>
                </a:solidFill>
              </a:rPr>
              <a:t>κληρονομία τουλάχιστον </a:t>
            </a:r>
            <a:r>
              <a:rPr lang="el-GR" sz="1700" dirty="0">
                <a:solidFill>
                  <a:prstClr val="black"/>
                </a:solidFill>
              </a:rPr>
              <a:t>ενός από τους συμβαλλομένους</a:t>
            </a:r>
          </a:p>
          <a:p>
            <a:pPr marL="176213" lvl="0" indent="-176213">
              <a:spcBef>
                <a:spcPts val="300"/>
              </a:spcBef>
              <a:spcAft>
                <a:spcPts val="600"/>
              </a:spcAft>
              <a:buFont typeface="Wingdings" panose="05000000000000000000" pitchFamily="2" charset="2"/>
              <a:buChar char="§"/>
            </a:pPr>
            <a:r>
              <a:rPr lang="el-GR" sz="1700" dirty="0" smtClean="0">
                <a:solidFill>
                  <a:prstClr val="black"/>
                </a:solidFill>
              </a:rPr>
              <a:t>Επιτρεπτές οι περαιτέρω διατάξεις τελευταίας βούλησης, λ.χ. αποκλεισμός άλλων </a:t>
            </a:r>
            <a:r>
              <a:rPr lang="el-GR" sz="1700" dirty="0">
                <a:solidFill>
                  <a:prstClr val="black"/>
                </a:solidFill>
              </a:rPr>
              <a:t>προσώπων από την κληρονομική </a:t>
            </a:r>
            <a:r>
              <a:rPr lang="el-GR" sz="1700" dirty="0" smtClean="0">
                <a:solidFill>
                  <a:prstClr val="black"/>
                </a:solidFill>
              </a:rPr>
              <a:t>διαδοχή, στέρηση νόμιμης μοίρας δικαιούχου, απαλλαγή από υποχρέωση </a:t>
            </a:r>
            <a:r>
              <a:rPr lang="el-GR" sz="1700" dirty="0">
                <a:solidFill>
                  <a:prstClr val="black"/>
                </a:solidFill>
              </a:rPr>
              <a:t>συνεισφοράς, ορισμός εκτελεστή </a:t>
            </a:r>
            <a:r>
              <a:rPr lang="el-GR" sz="1700" dirty="0" smtClean="0">
                <a:solidFill>
                  <a:prstClr val="black"/>
                </a:solidFill>
              </a:rPr>
              <a:t>διαθήκης (νέα ΑΚ 1799 παρ. 2)</a:t>
            </a:r>
          </a:p>
          <a:p>
            <a:pPr marL="176213" lvl="0" indent="-176213">
              <a:spcBef>
                <a:spcPts val="300"/>
              </a:spcBef>
              <a:spcAft>
                <a:spcPts val="600"/>
              </a:spcAft>
              <a:buFont typeface="Wingdings" panose="05000000000000000000" pitchFamily="2" charset="2"/>
              <a:buChar char="§"/>
            </a:pPr>
            <a:r>
              <a:rPr lang="el-GR" sz="1700" dirty="0">
                <a:solidFill>
                  <a:prstClr val="black"/>
                </a:solidFill>
              </a:rPr>
              <a:t>Επιτρεπτές δηλώσεις βούλησης </a:t>
            </a:r>
            <a:r>
              <a:rPr lang="el-GR" sz="1700" dirty="0" smtClean="0">
                <a:solidFill>
                  <a:prstClr val="black"/>
                </a:solidFill>
              </a:rPr>
              <a:t>εκτός του κληρονομικού δικαίου, λ.χ. αναγνώριση τέκνου</a:t>
            </a:r>
            <a:endParaRPr lang="el-GR" sz="1700" dirty="0">
              <a:solidFill>
                <a:prstClr val="black"/>
              </a:solidFill>
            </a:endParaRPr>
          </a:p>
        </p:txBody>
      </p:sp>
      <p:sp>
        <p:nvSpPr>
          <p:cNvPr id="2" name="Rechteck 15">
            <a:extLst>
              <a:ext uri="{FF2B5EF4-FFF2-40B4-BE49-F238E27FC236}">
                <a16:creationId xmlns:a16="http://schemas.microsoft.com/office/drawing/2014/main" xmlns="" id="{9A7587A4-DBD1-4B40-AD76-2DD4386AE79E}"/>
              </a:ext>
            </a:extLst>
          </p:cNvPr>
          <p:cNvSpPr/>
          <p:nvPr/>
        </p:nvSpPr>
        <p:spPr>
          <a:xfrm>
            <a:off x="449999" y="543159"/>
            <a:ext cx="8215469" cy="747759"/>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l-GR" sz="2200" dirty="0" smtClean="0">
                <a:solidFill>
                  <a:schemeClr val="bg1"/>
                </a:solidFill>
              </a:rPr>
              <a:t>4</a:t>
            </a:r>
            <a:r>
              <a:rPr lang="el-GR" sz="2200" baseline="30000" dirty="0" smtClean="0">
                <a:solidFill>
                  <a:schemeClr val="bg1"/>
                </a:solidFill>
              </a:rPr>
              <a:t>η</a:t>
            </a:r>
            <a:r>
              <a:rPr lang="el-GR" sz="2200" dirty="0" smtClean="0">
                <a:solidFill>
                  <a:schemeClr val="bg1"/>
                </a:solidFill>
              </a:rPr>
              <a:t> Ερώτηση: Ποιο είναι το περιεχόμενο κληρονομικής σύμβασης και ποια είναι η έννομη θέση του τιμωμένου με κληρονομική σύμβαση;</a:t>
            </a:r>
            <a:endParaRPr lang="el-GR" sz="2200" dirty="0">
              <a:solidFill>
                <a:schemeClr val="bg1"/>
              </a:solidFill>
            </a:endParaRPr>
          </a:p>
        </p:txBody>
      </p:sp>
    </p:spTree>
    <p:extLst>
      <p:ext uri="{BB962C8B-B14F-4D97-AF65-F5344CB8AC3E}">
        <p14:creationId xmlns:p14="http://schemas.microsoft.com/office/powerpoint/2010/main" val="4246053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4"/>
          </p:nvPr>
        </p:nvSpPr>
        <p:spPr/>
        <p:txBody>
          <a:bodyPr/>
          <a:lstStyle/>
          <a:p>
            <a:fld id="{2CC4CF26-8106-A64C-B5CA-03A742C46BBA}" type="slidenum">
              <a:rPr lang="en-US" smtClean="0"/>
              <a:t>18</a:t>
            </a:fld>
            <a:endParaRPr lang="en-US"/>
          </a:p>
        </p:txBody>
      </p:sp>
      <p:sp>
        <p:nvSpPr>
          <p:cNvPr id="6" name="Rechteck 15"/>
          <p:cNvSpPr/>
          <p:nvPr/>
        </p:nvSpPr>
        <p:spPr>
          <a:xfrm>
            <a:off x="450001" y="1721224"/>
            <a:ext cx="8215468" cy="4723167"/>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lvl="0" indent="-176213">
              <a:spcBef>
                <a:spcPts val="300"/>
              </a:spcBef>
              <a:spcAft>
                <a:spcPts val="600"/>
              </a:spcAft>
              <a:buFont typeface="Wingdings" panose="05000000000000000000" pitchFamily="2" charset="2"/>
              <a:buChar char="§"/>
            </a:pPr>
            <a:r>
              <a:rPr lang="el-GR" dirty="0" smtClean="0">
                <a:solidFill>
                  <a:prstClr val="black"/>
                </a:solidFill>
              </a:rPr>
              <a:t>Ικανότητα κατάρτισης κληρονομικής σύμβασης κρίνεται ανάλογα με την ικανότητα για σύνταξη διαθήκης, δηλαλή κατ’ ΑΚ 1719-1720, λ.χ. έγκυρη η κατάρτιση κληρονομικής σύμβασης από 16χρονο (νέα ΑΚ 1798 παρ. 2 εδ. β’)</a:t>
            </a:r>
          </a:p>
          <a:p>
            <a:pPr marL="176213" lvl="0" indent="-176213">
              <a:spcBef>
                <a:spcPts val="300"/>
              </a:spcBef>
              <a:spcAft>
                <a:spcPts val="600"/>
              </a:spcAft>
              <a:buFont typeface="Wingdings" panose="05000000000000000000" pitchFamily="2" charset="2"/>
              <a:buChar char="§"/>
            </a:pPr>
            <a:r>
              <a:rPr lang="el-GR" dirty="0" smtClean="0">
                <a:solidFill>
                  <a:prstClr val="black"/>
                </a:solidFill>
              </a:rPr>
              <a:t>Όχι αντιπροσώπευση (νέα ΑΚ 1798 παρ. 2 εδ. α’: «αυτοπρόσωπη παρουσία»)</a:t>
            </a:r>
          </a:p>
          <a:p>
            <a:pPr marL="176213" lvl="0" indent="-176213">
              <a:spcBef>
                <a:spcPts val="300"/>
              </a:spcBef>
              <a:spcAft>
                <a:spcPts val="600"/>
              </a:spcAft>
              <a:buFont typeface="Wingdings" panose="05000000000000000000" pitchFamily="2" charset="2"/>
              <a:buChar char="§"/>
            </a:pPr>
            <a:r>
              <a:rPr lang="el-GR" dirty="0">
                <a:solidFill>
                  <a:prstClr val="black"/>
                </a:solidFill>
              </a:rPr>
              <a:t>Αν οι τιμώμενοι </a:t>
            </a:r>
            <a:r>
              <a:rPr lang="el-GR" dirty="0" smtClean="0">
                <a:solidFill>
                  <a:prstClr val="black"/>
                </a:solidFill>
              </a:rPr>
              <a:t>είναι περισσότεροι</a:t>
            </a:r>
            <a:r>
              <a:rPr lang="el-GR" dirty="0">
                <a:solidFill>
                  <a:prstClr val="black"/>
                </a:solidFill>
              </a:rPr>
              <a:t>, μπορεί όλοι ή και μόνο ορισμένοι από αυτούς να είναι </a:t>
            </a:r>
            <a:r>
              <a:rPr lang="el-GR" dirty="0" smtClean="0">
                <a:solidFill>
                  <a:prstClr val="black"/>
                </a:solidFill>
              </a:rPr>
              <a:t>αντισυμβαλλόμενοι του </a:t>
            </a:r>
            <a:r>
              <a:rPr lang="el-GR" dirty="0">
                <a:solidFill>
                  <a:prstClr val="black"/>
                </a:solidFill>
              </a:rPr>
              <a:t>κληρονομουμένου σε μία ενιαία κληρονομική </a:t>
            </a:r>
            <a:r>
              <a:rPr lang="el-GR" dirty="0" smtClean="0">
                <a:solidFill>
                  <a:prstClr val="black"/>
                </a:solidFill>
              </a:rPr>
              <a:t>σύμβαση</a:t>
            </a:r>
            <a:r>
              <a:rPr lang="el-GR" dirty="0">
                <a:solidFill>
                  <a:prstClr val="black"/>
                </a:solidFill>
              </a:rPr>
              <a:t> </a:t>
            </a:r>
            <a:r>
              <a:rPr lang="el-GR" dirty="0" smtClean="0">
                <a:solidFill>
                  <a:prstClr val="black"/>
                </a:solidFill>
              </a:rPr>
              <a:t>ή σε περισσότερες, διακριτές κληρονομικές συμβάσεις</a:t>
            </a:r>
          </a:p>
          <a:p>
            <a:pPr marL="176213" lvl="0" indent="-176213">
              <a:spcBef>
                <a:spcPts val="300"/>
              </a:spcBef>
              <a:spcAft>
                <a:spcPts val="600"/>
              </a:spcAft>
              <a:buFont typeface="Wingdings" panose="05000000000000000000" pitchFamily="2" charset="2"/>
              <a:buChar char="§"/>
            </a:pPr>
            <a:r>
              <a:rPr lang="el-GR" dirty="0" smtClean="0">
                <a:solidFill>
                  <a:prstClr val="black"/>
                </a:solidFill>
              </a:rPr>
              <a:t>Κατάρτιση ενώπιον συμβολαιογράφου (συστατικός τύπος) (νέα ΑΚ 1798 παρ. 2 εδ. α’) ≠ ακυρότητα</a:t>
            </a:r>
          </a:p>
          <a:p>
            <a:pPr marL="176213" indent="-176213">
              <a:spcBef>
                <a:spcPts val="300"/>
              </a:spcBef>
              <a:spcAft>
                <a:spcPts val="600"/>
              </a:spcAft>
              <a:buFont typeface="Wingdings" panose="05000000000000000000" pitchFamily="2" charset="2"/>
              <a:buChar char="§"/>
            </a:pPr>
            <a:r>
              <a:rPr lang="el-GR" dirty="0">
                <a:solidFill>
                  <a:prstClr val="black"/>
                </a:solidFill>
              </a:rPr>
              <a:t>Συμβολαιογράφος οπουδήποτε στην </a:t>
            </a:r>
            <a:r>
              <a:rPr lang="el-GR" dirty="0" smtClean="0">
                <a:solidFill>
                  <a:prstClr val="black"/>
                </a:solidFill>
              </a:rPr>
              <a:t>Ελλάδα – Όχι περιορισμός με βάση τον τόπο διανομής/κατοικίας του κληρονομουμένου</a:t>
            </a:r>
            <a:endParaRPr lang="el-GR" dirty="0">
              <a:solidFill>
                <a:prstClr val="black"/>
              </a:solidFill>
            </a:endParaRPr>
          </a:p>
          <a:p>
            <a:pPr marL="176213" lvl="0" indent="-176213">
              <a:spcBef>
                <a:spcPts val="300"/>
              </a:spcBef>
              <a:spcAft>
                <a:spcPts val="600"/>
              </a:spcAft>
              <a:buFont typeface="Wingdings" panose="05000000000000000000" pitchFamily="2" charset="2"/>
              <a:buChar char="§"/>
            </a:pPr>
            <a:r>
              <a:rPr lang="el-GR" dirty="0" smtClean="0">
                <a:solidFill>
                  <a:prstClr val="black"/>
                </a:solidFill>
              </a:rPr>
              <a:t>Δεν είναι υποχρεωτική η παράσταση δικηγόρου κατά την κατάρτιση κληρονομικής σύμβασης, ωστόσο συνιστάται λόγω της σοβαρότητας της σύμβασης</a:t>
            </a:r>
          </a:p>
          <a:p>
            <a:pPr marL="176213" lvl="0" indent="-176213">
              <a:spcBef>
                <a:spcPts val="300"/>
              </a:spcBef>
              <a:spcAft>
                <a:spcPts val="600"/>
              </a:spcAft>
              <a:buFont typeface="Wingdings" panose="05000000000000000000" pitchFamily="2" charset="2"/>
              <a:buChar char="§"/>
            </a:pPr>
            <a:r>
              <a:rPr lang="el-GR" dirty="0" smtClean="0">
                <a:solidFill>
                  <a:prstClr val="black"/>
                </a:solidFill>
              </a:rPr>
              <a:t>Δεν απαιτείται η σύμπραξη μαρτύρων ≠ άλλες έννομες τάξεις, λ.χ. Ελβετία</a:t>
            </a:r>
            <a:endParaRPr lang="el-GR" dirty="0">
              <a:solidFill>
                <a:prstClr val="black"/>
              </a:solidFill>
            </a:endParaRPr>
          </a:p>
        </p:txBody>
      </p:sp>
      <p:sp>
        <p:nvSpPr>
          <p:cNvPr id="2" name="Rechteck 15">
            <a:extLst>
              <a:ext uri="{FF2B5EF4-FFF2-40B4-BE49-F238E27FC236}">
                <a16:creationId xmlns:a16="http://schemas.microsoft.com/office/drawing/2014/main" xmlns="" id="{9A7587A4-DBD1-4B40-AD76-2DD4386AE79E}"/>
              </a:ext>
            </a:extLst>
          </p:cNvPr>
          <p:cNvSpPr/>
          <p:nvPr/>
        </p:nvSpPr>
        <p:spPr>
          <a:xfrm>
            <a:off x="449999" y="543159"/>
            <a:ext cx="8215469" cy="1088418"/>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l-GR" sz="2200" dirty="0">
                <a:solidFill>
                  <a:schemeClr val="bg1"/>
                </a:solidFill>
              </a:rPr>
              <a:t>5</a:t>
            </a:r>
            <a:r>
              <a:rPr lang="el-GR" sz="2200" baseline="30000" dirty="0" smtClean="0">
                <a:solidFill>
                  <a:schemeClr val="bg1"/>
                </a:solidFill>
              </a:rPr>
              <a:t>η</a:t>
            </a:r>
            <a:r>
              <a:rPr lang="el-GR" sz="2200" dirty="0" smtClean="0">
                <a:solidFill>
                  <a:schemeClr val="bg1"/>
                </a:solidFill>
              </a:rPr>
              <a:t> Ερώτηση: Ποιες είναι οι προϋποθέσεις για την κατάρτιση κληρονομικής σύμβασης;</a:t>
            </a:r>
            <a:endParaRPr lang="el-GR" sz="2200" dirty="0">
              <a:solidFill>
                <a:schemeClr val="bg1"/>
              </a:solidFill>
            </a:endParaRPr>
          </a:p>
        </p:txBody>
      </p:sp>
    </p:spTree>
    <p:extLst>
      <p:ext uri="{BB962C8B-B14F-4D97-AF65-F5344CB8AC3E}">
        <p14:creationId xmlns:p14="http://schemas.microsoft.com/office/powerpoint/2010/main" val="4279391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4"/>
          </p:nvPr>
        </p:nvSpPr>
        <p:spPr/>
        <p:txBody>
          <a:bodyPr/>
          <a:lstStyle/>
          <a:p>
            <a:fld id="{2CC4CF26-8106-A64C-B5CA-03A742C46BBA}" type="slidenum">
              <a:rPr lang="en-US" smtClean="0"/>
              <a:t>19</a:t>
            </a:fld>
            <a:endParaRPr lang="en-US"/>
          </a:p>
        </p:txBody>
      </p:sp>
      <p:sp>
        <p:nvSpPr>
          <p:cNvPr id="6" name="Rechteck 15"/>
          <p:cNvSpPr/>
          <p:nvPr/>
        </p:nvSpPr>
        <p:spPr>
          <a:xfrm>
            <a:off x="539648" y="1882588"/>
            <a:ext cx="8215468" cy="4561803"/>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lvl="0" indent="-176213">
              <a:spcBef>
                <a:spcPts val="300"/>
              </a:spcBef>
              <a:spcAft>
                <a:spcPts val="600"/>
              </a:spcAft>
              <a:buFont typeface="Wingdings" panose="05000000000000000000" pitchFamily="2" charset="2"/>
              <a:buChar char="§"/>
            </a:pPr>
            <a:r>
              <a:rPr lang="el-GR" sz="2000" dirty="0" smtClean="0">
                <a:solidFill>
                  <a:prstClr val="black"/>
                </a:solidFill>
              </a:rPr>
              <a:t>Μετά την επαγωγή (=μετά τον θάνατο του κληρονομουμένου) δημοσίευση όπως και δημοσίευση διαθηκών (νέα ΑΚ 1806 παρ. 1: ανάλογη εφαρμογή νέων ΑΚ 1759 επ.)</a:t>
            </a:r>
          </a:p>
          <a:p>
            <a:pPr marL="176213" lvl="0" indent="-176213">
              <a:spcBef>
                <a:spcPts val="300"/>
              </a:spcBef>
              <a:spcAft>
                <a:spcPts val="600"/>
              </a:spcAft>
              <a:buFont typeface="Wingdings" panose="05000000000000000000" pitchFamily="2" charset="2"/>
              <a:buChar char="§"/>
            </a:pPr>
            <a:r>
              <a:rPr lang="el-GR" sz="2000" dirty="0" smtClean="0">
                <a:solidFill>
                  <a:prstClr val="black"/>
                </a:solidFill>
              </a:rPr>
              <a:t>Αν διαθέτουν την περιουσία περισσότεροι και αποβιώσει ένας από αυτούς (νέα ΑΚ 1806 παρ. </a:t>
            </a:r>
            <a:r>
              <a:rPr lang="el-GR" sz="2000" dirty="0">
                <a:solidFill>
                  <a:prstClr val="black"/>
                </a:solidFill>
              </a:rPr>
              <a:t>2): </a:t>
            </a:r>
            <a:r>
              <a:rPr lang="el-GR" sz="2000" dirty="0" smtClean="0">
                <a:solidFill>
                  <a:prstClr val="black"/>
                </a:solidFill>
              </a:rPr>
              <a:t>Δημοσίευση, όταν </a:t>
            </a:r>
            <a:r>
              <a:rPr lang="el-GR" sz="2000" dirty="0">
                <a:solidFill>
                  <a:prstClr val="black"/>
                </a:solidFill>
              </a:rPr>
              <a:t>αποβιώσει ο </a:t>
            </a:r>
            <a:r>
              <a:rPr lang="el-GR" sz="2000" dirty="0" smtClean="0">
                <a:solidFill>
                  <a:prstClr val="black"/>
                </a:solidFill>
              </a:rPr>
              <a:t>πρώτος </a:t>
            </a:r>
            <a:r>
              <a:rPr lang="el-GR" sz="2000" dirty="0">
                <a:solidFill>
                  <a:prstClr val="black"/>
                </a:solidFill>
              </a:rPr>
              <a:t>διαθέτων-συμβαλλόμενος, αλλά από τη δημοσίευση απαλείφονται οι διατάξεις </a:t>
            </a:r>
            <a:r>
              <a:rPr lang="el-GR" sz="2000" dirty="0" smtClean="0">
                <a:solidFill>
                  <a:prstClr val="black"/>
                </a:solidFill>
              </a:rPr>
              <a:t>τελευταίας </a:t>
            </a:r>
            <a:r>
              <a:rPr lang="el-GR" sz="2000" dirty="0">
                <a:solidFill>
                  <a:prstClr val="black"/>
                </a:solidFill>
              </a:rPr>
              <a:t>βούλησης του ακόμα εν ζωή συμβαλλομένου, στο μέτρο στο οποίο </a:t>
            </a:r>
            <a:r>
              <a:rPr lang="el-GR" sz="2000" dirty="0" smtClean="0">
                <a:solidFill>
                  <a:prstClr val="black"/>
                </a:solidFill>
              </a:rPr>
              <a:t>μπορούν να </a:t>
            </a:r>
            <a:r>
              <a:rPr lang="el-GR" sz="2000" dirty="0">
                <a:solidFill>
                  <a:prstClr val="black"/>
                </a:solidFill>
              </a:rPr>
              <a:t>διαχωριστούν από εκείνες του </a:t>
            </a:r>
            <a:r>
              <a:rPr lang="el-GR" sz="2000" dirty="0" smtClean="0">
                <a:solidFill>
                  <a:prstClr val="black"/>
                </a:solidFill>
              </a:rPr>
              <a:t>αποβιώσαντος</a:t>
            </a:r>
          </a:p>
          <a:p>
            <a:pPr marL="176213" lvl="0" indent="-176213">
              <a:spcBef>
                <a:spcPts val="300"/>
              </a:spcBef>
              <a:spcAft>
                <a:spcPts val="600"/>
              </a:spcAft>
              <a:buFont typeface="Wingdings" panose="05000000000000000000" pitchFamily="2" charset="2"/>
              <a:buChar char="§"/>
            </a:pPr>
            <a:r>
              <a:rPr lang="el-GR" sz="2000" dirty="0" smtClean="0">
                <a:solidFill>
                  <a:prstClr val="black"/>
                </a:solidFill>
              </a:rPr>
              <a:t>Μετά </a:t>
            </a:r>
            <a:r>
              <a:rPr lang="el-GR" sz="2000" dirty="0">
                <a:solidFill>
                  <a:prstClr val="black"/>
                </a:solidFill>
              </a:rPr>
              <a:t>τον θάνατο </a:t>
            </a:r>
            <a:r>
              <a:rPr lang="el-GR" sz="2000" dirty="0" smtClean="0">
                <a:solidFill>
                  <a:prstClr val="black"/>
                </a:solidFill>
              </a:rPr>
              <a:t>και του </a:t>
            </a:r>
            <a:r>
              <a:rPr lang="el-GR" sz="2000" dirty="0">
                <a:solidFill>
                  <a:prstClr val="black"/>
                </a:solidFill>
              </a:rPr>
              <a:t>τελευταίου </a:t>
            </a:r>
            <a:r>
              <a:rPr lang="el-GR" sz="2000" dirty="0" smtClean="0">
                <a:solidFill>
                  <a:prstClr val="black"/>
                </a:solidFill>
              </a:rPr>
              <a:t>διαθέτοντος δημοσίευση της σύμβασης εκ </a:t>
            </a:r>
            <a:r>
              <a:rPr lang="el-GR" sz="2000" dirty="0">
                <a:solidFill>
                  <a:prstClr val="black"/>
                </a:solidFill>
              </a:rPr>
              <a:t>νέου στο σύνολό </a:t>
            </a:r>
            <a:r>
              <a:rPr lang="el-GR" sz="2000" dirty="0" smtClean="0">
                <a:solidFill>
                  <a:prstClr val="black"/>
                </a:solidFill>
              </a:rPr>
              <a:t>της (νέα ΚΠολΔ 808Β παρ</a:t>
            </a:r>
            <a:r>
              <a:rPr lang="el-GR" sz="2000" dirty="0">
                <a:solidFill>
                  <a:prstClr val="black"/>
                </a:solidFill>
              </a:rPr>
              <a:t>. 1 εδ. </a:t>
            </a:r>
            <a:r>
              <a:rPr lang="el-GR" sz="2000" dirty="0" smtClean="0">
                <a:solidFill>
                  <a:prstClr val="black"/>
                </a:solidFill>
              </a:rPr>
              <a:t>β’)</a:t>
            </a:r>
          </a:p>
          <a:p>
            <a:pPr marL="176213" lvl="0" indent="-176213">
              <a:spcBef>
                <a:spcPts val="300"/>
              </a:spcBef>
              <a:spcAft>
                <a:spcPts val="600"/>
              </a:spcAft>
              <a:buFont typeface="Wingdings" panose="05000000000000000000" pitchFamily="2" charset="2"/>
              <a:buChar char="§"/>
            </a:pPr>
            <a:r>
              <a:rPr lang="el-GR" sz="2000" dirty="0" smtClean="0">
                <a:solidFill>
                  <a:prstClr val="black"/>
                </a:solidFill>
              </a:rPr>
              <a:t>Διαδικασία δημοσίευσης κληρονομικών συμβάσεων (νέα ΚΠολΔ </a:t>
            </a:r>
            <a:r>
              <a:rPr lang="el-GR" sz="2000" dirty="0">
                <a:solidFill>
                  <a:prstClr val="black"/>
                </a:solidFill>
              </a:rPr>
              <a:t>808Β): Η </a:t>
            </a:r>
            <a:r>
              <a:rPr lang="el-GR" sz="2000" dirty="0" smtClean="0">
                <a:solidFill>
                  <a:prstClr val="black"/>
                </a:solidFill>
              </a:rPr>
              <a:t>Καταχώρισή </a:t>
            </a:r>
            <a:r>
              <a:rPr lang="el-GR" sz="2000" dirty="0">
                <a:solidFill>
                  <a:prstClr val="black"/>
                </a:solidFill>
              </a:rPr>
              <a:t>της </a:t>
            </a:r>
            <a:r>
              <a:rPr lang="el-GR" sz="2000" dirty="0" smtClean="0">
                <a:solidFill>
                  <a:prstClr val="black"/>
                </a:solidFill>
              </a:rPr>
              <a:t>σε πρακτικό που συντάσσεται </a:t>
            </a:r>
            <a:r>
              <a:rPr lang="el-GR" sz="2000" dirty="0">
                <a:solidFill>
                  <a:prstClr val="black"/>
                </a:solidFill>
              </a:rPr>
              <a:t>και υπογράφεται </a:t>
            </a:r>
            <a:r>
              <a:rPr lang="el-GR" sz="2000" dirty="0" smtClean="0">
                <a:solidFill>
                  <a:prstClr val="black"/>
                </a:solidFill>
              </a:rPr>
              <a:t>από </a:t>
            </a:r>
            <a:r>
              <a:rPr lang="el-GR" sz="2000" dirty="0">
                <a:solidFill>
                  <a:prstClr val="black"/>
                </a:solidFill>
              </a:rPr>
              <a:t>συμβολαιογράφο, το οποίο καταχωρίζεται στο Μητρώο Διαθηκών.</a:t>
            </a:r>
          </a:p>
        </p:txBody>
      </p:sp>
      <p:sp>
        <p:nvSpPr>
          <p:cNvPr id="2" name="Rechteck 15">
            <a:extLst>
              <a:ext uri="{FF2B5EF4-FFF2-40B4-BE49-F238E27FC236}">
                <a16:creationId xmlns:a16="http://schemas.microsoft.com/office/drawing/2014/main" xmlns="" id="{9A7587A4-DBD1-4B40-AD76-2DD4386AE79E}"/>
              </a:ext>
            </a:extLst>
          </p:cNvPr>
          <p:cNvSpPr/>
          <p:nvPr/>
        </p:nvSpPr>
        <p:spPr>
          <a:xfrm>
            <a:off x="449999" y="543158"/>
            <a:ext cx="8215469" cy="1195995"/>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l-GR" sz="2200" dirty="0">
                <a:solidFill>
                  <a:schemeClr val="bg1"/>
                </a:solidFill>
              </a:rPr>
              <a:t>6</a:t>
            </a:r>
            <a:r>
              <a:rPr lang="el-GR" sz="2200" baseline="30000" dirty="0" smtClean="0">
                <a:solidFill>
                  <a:schemeClr val="bg1"/>
                </a:solidFill>
              </a:rPr>
              <a:t>η</a:t>
            </a:r>
            <a:r>
              <a:rPr lang="el-GR" sz="2200" dirty="0" smtClean="0">
                <a:solidFill>
                  <a:schemeClr val="bg1"/>
                </a:solidFill>
              </a:rPr>
              <a:t> Ερώτηση: Πρέπει να δημοσιευθεί μία κληρονομική σύμβαση; Πώς γίνεται η δημοσίευση;</a:t>
            </a:r>
            <a:endParaRPr lang="el-GR" sz="2200" dirty="0">
              <a:solidFill>
                <a:schemeClr val="bg1"/>
              </a:solidFill>
            </a:endParaRPr>
          </a:p>
        </p:txBody>
      </p:sp>
    </p:spTree>
    <p:extLst>
      <p:ext uri="{BB962C8B-B14F-4D97-AF65-F5344CB8AC3E}">
        <p14:creationId xmlns:p14="http://schemas.microsoft.com/office/powerpoint/2010/main" val="3318151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4"/>
          </p:nvPr>
        </p:nvSpPr>
        <p:spPr/>
        <p:txBody>
          <a:bodyPr/>
          <a:lstStyle/>
          <a:p>
            <a:fld id="{2CC4CF26-8106-A64C-B5CA-03A742C46BBA}" type="slidenum">
              <a:rPr lang="en-US" smtClean="0"/>
              <a:t>20</a:t>
            </a:fld>
            <a:endParaRPr lang="en-US"/>
          </a:p>
        </p:txBody>
      </p:sp>
      <p:sp>
        <p:nvSpPr>
          <p:cNvPr id="6" name="Rechteck 15"/>
          <p:cNvSpPr/>
          <p:nvPr/>
        </p:nvSpPr>
        <p:spPr>
          <a:xfrm>
            <a:off x="450001" y="1882588"/>
            <a:ext cx="8215468" cy="4561803"/>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lvl="0" indent="-176213">
              <a:spcBef>
                <a:spcPts val="300"/>
              </a:spcBef>
              <a:spcAft>
                <a:spcPts val="600"/>
              </a:spcAft>
              <a:buFont typeface="Wingdings" panose="05000000000000000000" pitchFamily="2" charset="2"/>
              <a:buChar char="§"/>
            </a:pPr>
            <a:r>
              <a:rPr lang="el-GR" dirty="0" smtClean="0">
                <a:solidFill>
                  <a:prstClr val="black"/>
                </a:solidFill>
              </a:rPr>
              <a:t>Καταρχήν, όχι ελεύθερα μονομερώς ανακλητή η κληρονομική σύμβαση – Δεσμευτικότητα (περιορισμός της ελευθερίας του διατιθέναι) ≠ Διαθήκη</a:t>
            </a:r>
          </a:p>
          <a:p>
            <a:pPr marL="176213" lvl="0" indent="-176213">
              <a:spcBef>
                <a:spcPts val="300"/>
              </a:spcBef>
              <a:spcAft>
                <a:spcPts val="600"/>
              </a:spcAft>
              <a:buFont typeface="Wingdings" panose="05000000000000000000" pitchFamily="2" charset="2"/>
              <a:buChar char="§"/>
            </a:pPr>
            <a:r>
              <a:rPr lang="el-GR" u="sng" dirty="0" smtClean="0">
                <a:solidFill>
                  <a:prstClr val="black"/>
                </a:solidFill>
              </a:rPr>
              <a:t>Προσοχή</a:t>
            </a:r>
            <a:r>
              <a:rPr lang="el-GR" dirty="0" smtClean="0">
                <a:solidFill>
                  <a:prstClr val="black"/>
                </a:solidFill>
              </a:rPr>
              <a:t>: Δεν μπορούν να ανακληθούν μονομερώς μόνο οι όροι που αναφέρονται στη νέα ΑΚ 1798 παρ. 1 εδ. α’ (νέα ΑΚ 1799 παρ. 1): Εγκατάσταση κληρονόμου, σύσταση κληροδοσίας, καταπιστεύματος ή τρόπου και η επιλογή εφαρμοστέου δικαίου στην κληρονομική διαδοχή</a:t>
            </a:r>
          </a:p>
          <a:p>
            <a:pPr marL="179388" lvl="0">
              <a:spcBef>
                <a:spcPts val="300"/>
              </a:spcBef>
              <a:spcAft>
                <a:spcPts val="600"/>
              </a:spcAft>
            </a:pPr>
            <a:r>
              <a:rPr lang="el-GR" dirty="0" smtClean="0">
                <a:solidFill>
                  <a:prstClr val="black"/>
                </a:solidFill>
              </a:rPr>
              <a:t>≠ α) Επιτρεπτή η μονομερής ανάκληση </a:t>
            </a:r>
            <a:r>
              <a:rPr lang="el-GR" dirty="0">
                <a:solidFill>
                  <a:prstClr val="black"/>
                </a:solidFill>
              </a:rPr>
              <a:t>περαιτέρω </a:t>
            </a:r>
            <a:r>
              <a:rPr lang="el-GR" dirty="0" smtClean="0">
                <a:solidFill>
                  <a:prstClr val="black"/>
                </a:solidFill>
              </a:rPr>
              <a:t>δυνητικών διατάξεων </a:t>
            </a:r>
            <a:r>
              <a:rPr lang="el-GR" dirty="0">
                <a:solidFill>
                  <a:prstClr val="black"/>
                </a:solidFill>
              </a:rPr>
              <a:t>τελευταίας βούλησης, λ.χ. στέρηση νόμιμης μοίρας δικαιούχου, απαλλαγή από υποχρέωση συνεισφοράς, με μεταγενέστερη διάταξη τελευταίας βούλησης </a:t>
            </a:r>
            <a:r>
              <a:rPr lang="el-GR" dirty="0" smtClean="0">
                <a:solidFill>
                  <a:prstClr val="black"/>
                </a:solidFill>
              </a:rPr>
              <a:t>(νέα ΑΚ 1799 παρ. 2</a:t>
            </a:r>
            <a:r>
              <a:rPr lang="el-GR" dirty="0">
                <a:solidFill>
                  <a:prstClr val="black"/>
                </a:solidFill>
              </a:rPr>
              <a:t>) </a:t>
            </a:r>
            <a:r>
              <a:rPr lang="el-GR" u="sng" dirty="0" smtClean="0">
                <a:solidFill>
                  <a:prstClr val="black"/>
                </a:solidFill>
              </a:rPr>
              <a:t>Προσοχή</a:t>
            </a:r>
            <a:r>
              <a:rPr lang="el-GR" dirty="0" smtClean="0">
                <a:solidFill>
                  <a:prstClr val="black"/>
                </a:solidFill>
              </a:rPr>
              <a:t>: ΑΚ 1476 </a:t>
            </a:r>
            <a:r>
              <a:rPr lang="el-GR" dirty="0">
                <a:solidFill>
                  <a:prstClr val="black"/>
                </a:solidFill>
              </a:rPr>
              <a:t>εδ. </a:t>
            </a:r>
            <a:r>
              <a:rPr lang="el-GR" dirty="0" smtClean="0">
                <a:solidFill>
                  <a:prstClr val="black"/>
                </a:solidFill>
              </a:rPr>
              <a:t>δ’ η </a:t>
            </a:r>
            <a:r>
              <a:rPr lang="el-GR" dirty="0">
                <a:solidFill>
                  <a:prstClr val="black"/>
                </a:solidFill>
              </a:rPr>
              <a:t>δήλωση </a:t>
            </a:r>
            <a:r>
              <a:rPr lang="el-GR" dirty="0" smtClean="0">
                <a:solidFill>
                  <a:prstClr val="black"/>
                </a:solidFill>
              </a:rPr>
              <a:t>αναγνώρισης τέκνου εκτός γάμου που γίνεται με κληρονομική σύμβαση είναι αμετάκλητη και δεν ανακαλείται</a:t>
            </a:r>
          </a:p>
          <a:p>
            <a:pPr marL="179388" lvl="0">
              <a:spcBef>
                <a:spcPts val="300"/>
              </a:spcBef>
              <a:spcAft>
                <a:spcPts val="600"/>
              </a:spcAft>
            </a:pPr>
            <a:r>
              <a:rPr lang="el-GR" dirty="0" smtClean="0">
                <a:solidFill>
                  <a:prstClr val="black"/>
                </a:solidFill>
              </a:rPr>
              <a:t>≠ β) Επιτρεπτή </a:t>
            </a:r>
            <a:r>
              <a:rPr lang="el-GR" dirty="0">
                <a:solidFill>
                  <a:prstClr val="black"/>
                </a:solidFill>
              </a:rPr>
              <a:t>η </a:t>
            </a:r>
            <a:r>
              <a:rPr lang="el-GR" dirty="0" smtClean="0">
                <a:solidFill>
                  <a:prstClr val="black"/>
                </a:solidFill>
              </a:rPr>
              <a:t>ανάκληση από τον κληρονομούμενο, </a:t>
            </a:r>
            <a:r>
              <a:rPr lang="el-GR" dirty="0">
                <a:solidFill>
                  <a:prstClr val="black"/>
                </a:solidFill>
              </a:rPr>
              <a:t>αν ο </a:t>
            </a:r>
            <a:r>
              <a:rPr lang="el-GR" dirty="0" smtClean="0">
                <a:solidFill>
                  <a:prstClr val="black"/>
                </a:solidFill>
              </a:rPr>
              <a:t>τιμώμενος </a:t>
            </a:r>
            <a:r>
              <a:rPr lang="el-GR" dirty="0">
                <a:solidFill>
                  <a:prstClr val="black"/>
                </a:solidFill>
              </a:rPr>
              <a:t>με αυτή υποπέσει έναντί του σε παράπτωμα που, αν ήταν μεριδούχος, θα δικαιολογούσε τη </a:t>
            </a:r>
            <a:r>
              <a:rPr lang="el-GR" dirty="0" smtClean="0">
                <a:solidFill>
                  <a:prstClr val="black"/>
                </a:solidFill>
              </a:rPr>
              <a:t>στέρηση της </a:t>
            </a:r>
            <a:r>
              <a:rPr lang="el-GR" dirty="0">
                <a:solidFill>
                  <a:prstClr val="black"/>
                </a:solidFill>
              </a:rPr>
              <a:t>νόμιμης μοίρας του.</a:t>
            </a:r>
          </a:p>
          <a:p>
            <a:pPr marL="176213" lvl="0" indent="-176213">
              <a:spcBef>
                <a:spcPts val="300"/>
              </a:spcBef>
              <a:spcAft>
                <a:spcPts val="600"/>
              </a:spcAft>
              <a:buFont typeface="Wingdings" panose="05000000000000000000" pitchFamily="2" charset="2"/>
              <a:buChar char="§"/>
            </a:pPr>
            <a:endParaRPr lang="el-GR" sz="2000" dirty="0">
              <a:solidFill>
                <a:prstClr val="black"/>
              </a:solidFill>
            </a:endParaRPr>
          </a:p>
        </p:txBody>
      </p:sp>
      <p:sp>
        <p:nvSpPr>
          <p:cNvPr id="2" name="Rechteck 15">
            <a:extLst>
              <a:ext uri="{FF2B5EF4-FFF2-40B4-BE49-F238E27FC236}">
                <a16:creationId xmlns:a16="http://schemas.microsoft.com/office/drawing/2014/main" xmlns="" id="{9A7587A4-DBD1-4B40-AD76-2DD4386AE79E}"/>
              </a:ext>
            </a:extLst>
          </p:cNvPr>
          <p:cNvSpPr/>
          <p:nvPr/>
        </p:nvSpPr>
        <p:spPr>
          <a:xfrm>
            <a:off x="449999" y="543158"/>
            <a:ext cx="8215469" cy="1195995"/>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l-GR" sz="2200" dirty="0">
                <a:solidFill>
                  <a:schemeClr val="bg1"/>
                </a:solidFill>
              </a:rPr>
              <a:t>7</a:t>
            </a:r>
            <a:r>
              <a:rPr lang="el-GR" sz="2200" baseline="30000" dirty="0" smtClean="0">
                <a:solidFill>
                  <a:schemeClr val="bg1"/>
                </a:solidFill>
              </a:rPr>
              <a:t>η</a:t>
            </a:r>
            <a:r>
              <a:rPr lang="el-GR" sz="2200" dirty="0" smtClean="0">
                <a:solidFill>
                  <a:schemeClr val="bg1"/>
                </a:solidFill>
              </a:rPr>
              <a:t> Ερώτηση: Μπορεί να ανακληθεί μονομερώς μία κληρονομική σύμβαση;</a:t>
            </a:r>
            <a:endParaRPr lang="el-GR" sz="2200" dirty="0">
              <a:solidFill>
                <a:schemeClr val="bg1"/>
              </a:solidFill>
            </a:endParaRPr>
          </a:p>
        </p:txBody>
      </p:sp>
    </p:spTree>
    <p:extLst>
      <p:ext uri="{BB962C8B-B14F-4D97-AF65-F5344CB8AC3E}">
        <p14:creationId xmlns:p14="http://schemas.microsoft.com/office/powerpoint/2010/main" val="16614171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4"/>
          </p:nvPr>
        </p:nvSpPr>
        <p:spPr/>
        <p:txBody>
          <a:bodyPr/>
          <a:lstStyle/>
          <a:p>
            <a:fld id="{2CC4CF26-8106-A64C-B5CA-03A742C46BBA}" type="slidenum">
              <a:rPr lang="en-US" smtClean="0"/>
              <a:t>21</a:t>
            </a:fld>
            <a:endParaRPr lang="en-US"/>
          </a:p>
        </p:txBody>
      </p:sp>
      <p:sp>
        <p:nvSpPr>
          <p:cNvPr id="6" name="Rechteck 15"/>
          <p:cNvSpPr/>
          <p:nvPr/>
        </p:nvSpPr>
        <p:spPr>
          <a:xfrm>
            <a:off x="450001" y="1882588"/>
            <a:ext cx="8215468" cy="4561803"/>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lvl="0" indent="-176213">
              <a:spcBef>
                <a:spcPts val="300"/>
              </a:spcBef>
              <a:spcAft>
                <a:spcPts val="600"/>
              </a:spcAft>
              <a:buFont typeface="Wingdings" panose="05000000000000000000" pitchFamily="2" charset="2"/>
              <a:buChar char="§"/>
            </a:pPr>
            <a:r>
              <a:rPr lang="el-GR" dirty="0" smtClean="0">
                <a:solidFill>
                  <a:prstClr val="black"/>
                </a:solidFill>
              </a:rPr>
              <a:t>Νέα ΑΚ 1800:</a:t>
            </a:r>
          </a:p>
          <a:p>
            <a:pPr marL="342900" lvl="0" indent="-163513">
              <a:spcBef>
                <a:spcPts val="300"/>
              </a:spcBef>
              <a:spcAft>
                <a:spcPts val="600"/>
              </a:spcAft>
              <a:buFont typeface="Arial" pitchFamily="34" charset="0"/>
              <a:buChar char="•"/>
            </a:pPr>
            <a:r>
              <a:rPr lang="el-GR" dirty="0" smtClean="0">
                <a:solidFill>
                  <a:prstClr val="black"/>
                </a:solidFill>
              </a:rPr>
              <a:t>Παρ. 1: Η </a:t>
            </a:r>
            <a:r>
              <a:rPr lang="el-GR" dirty="0">
                <a:solidFill>
                  <a:prstClr val="black"/>
                </a:solidFill>
              </a:rPr>
              <a:t>κληρονομική σύμβαση αιτία θανάτου τροποποιείται ή καταργείται με μεταγενέστερη </a:t>
            </a:r>
            <a:r>
              <a:rPr lang="el-GR" dirty="0" smtClean="0">
                <a:solidFill>
                  <a:prstClr val="black"/>
                </a:solidFill>
              </a:rPr>
              <a:t>κληρονομική σύμβαση μεταξύ των </a:t>
            </a:r>
            <a:r>
              <a:rPr lang="el-GR" dirty="0">
                <a:solidFill>
                  <a:prstClr val="black"/>
                </a:solidFill>
              </a:rPr>
              <a:t>ίδιων συμβαλλομένων, που καταρτίζεται σύμφωνα με </a:t>
            </a:r>
            <a:r>
              <a:rPr lang="el-GR" dirty="0" smtClean="0">
                <a:solidFill>
                  <a:prstClr val="black"/>
                </a:solidFill>
              </a:rPr>
              <a:t>την ΑΚ 1798</a:t>
            </a:r>
            <a:r>
              <a:rPr lang="el-GR" dirty="0">
                <a:solidFill>
                  <a:prstClr val="black"/>
                </a:solidFill>
              </a:rPr>
              <a:t>.</a:t>
            </a:r>
          </a:p>
          <a:p>
            <a:pPr marL="342900" lvl="0" indent="-163513">
              <a:spcBef>
                <a:spcPts val="300"/>
              </a:spcBef>
              <a:spcAft>
                <a:spcPts val="600"/>
              </a:spcAft>
              <a:buFont typeface="Arial" pitchFamily="34" charset="0"/>
              <a:buChar char="•"/>
            </a:pPr>
            <a:r>
              <a:rPr lang="el-GR" dirty="0" smtClean="0">
                <a:solidFill>
                  <a:prstClr val="black"/>
                </a:solidFill>
              </a:rPr>
              <a:t>Παρ. 2: Κληρονομική </a:t>
            </a:r>
            <a:r>
              <a:rPr lang="el-GR" dirty="0">
                <a:solidFill>
                  <a:prstClr val="black"/>
                </a:solidFill>
              </a:rPr>
              <a:t>σύμβαση αιτία θανάτου καταργεί προγενέστερη διαθήκη μόνο κατά το μέρος που </a:t>
            </a:r>
            <a:r>
              <a:rPr lang="el-GR" dirty="0" smtClean="0">
                <a:solidFill>
                  <a:prstClr val="black"/>
                </a:solidFill>
              </a:rPr>
              <a:t>αντίκειται σε </a:t>
            </a:r>
            <a:r>
              <a:rPr lang="el-GR" dirty="0">
                <a:solidFill>
                  <a:prstClr val="black"/>
                </a:solidFill>
              </a:rPr>
              <a:t>αυτή.</a:t>
            </a:r>
          </a:p>
          <a:p>
            <a:pPr marL="342900" lvl="0" indent="-163513">
              <a:spcBef>
                <a:spcPts val="300"/>
              </a:spcBef>
              <a:spcAft>
                <a:spcPts val="600"/>
              </a:spcAft>
              <a:buFont typeface="Arial" pitchFamily="34" charset="0"/>
              <a:buChar char="•"/>
            </a:pPr>
            <a:r>
              <a:rPr lang="el-GR" dirty="0" smtClean="0">
                <a:solidFill>
                  <a:prstClr val="black"/>
                </a:solidFill>
              </a:rPr>
              <a:t>Παρ. 3: Διαθήκη </a:t>
            </a:r>
            <a:r>
              <a:rPr lang="el-GR" dirty="0">
                <a:solidFill>
                  <a:prstClr val="black"/>
                </a:solidFill>
              </a:rPr>
              <a:t>ή κληρονομική σύμβαση αιτία θανάτου του κληρονομουμένου με άλλον </a:t>
            </a:r>
            <a:r>
              <a:rPr lang="el-GR" dirty="0" smtClean="0">
                <a:solidFill>
                  <a:prstClr val="black"/>
                </a:solidFill>
              </a:rPr>
              <a:t>αντισυμβαλλόμενο </a:t>
            </a:r>
            <a:r>
              <a:rPr lang="el-GR" dirty="0">
                <a:solidFill>
                  <a:prstClr val="black"/>
                </a:solidFill>
              </a:rPr>
              <a:t>δεν ισχύει κατά το μέρος που αντίκειται σε προγενέστερη κληρονομική σύμβαση αιτία θανάτου </a:t>
            </a:r>
            <a:r>
              <a:rPr lang="el-GR" dirty="0" smtClean="0">
                <a:solidFill>
                  <a:prstClr val="black"/>
                </a:solidFill>
              </a:rPr>
              <a:t>τουκληρονομουμένου.</a:t>
            </a:r>
          </a:p>
          <a:p>
            <a:pPr marL="176213" indent="-176213">
              <a:spcBef>
                <a:spcPts val="300"/>
              </a:spcBef>
              <a:spcAft>
                <a:spcPts val="600"/>
              </a:spcAft>
              <a:buFont typeface="Wingdings" panose="05000000000000000000" pitchFamily="2" charset="2"/>
              <a:buChar char="§"/>
            </a:pPr>
            <a:r>
              <a:rPr lang="el-GR" dirty="0">
                <a:solidFill>
                  <a:prstClr val="black"/>
                </a:solidFill>
              </a:rPr>
              <a:t>Νέα ΑΚ 1801: </a:t>
            </a:r>
            <a:r>
              <a:rPr lang="el-GR" dirty="0" smtClean="0">
                <a:solidFill>
                  <a:prstClr val="black"/>
                </a:solidFill>
              </a:rPr>
              <a:t>Καταρχήν όχι περιορισμός της ελευθερίας </a:t>
            </a:r>
            <a:r>
              <a:rPr lang="el-GR" dirty="0">
                <a:solidFill>
                  <a:prstClr val="black"/>
                </a:solidFill>
              </a:rPr>
              <a:t>του κληρονομουμένου να διαθέτει την περιουσία του εν ζωή ≠ </a:t>
            </a:r>
            <a:r>
              <a:rPr lang="el-GR" dirty="0" smtClean="0">
                <a:solidFill>
                  <a:prstClr val="black"/>
                </a:solidFill>
              </a:rPr>
              <a:t>Μπορεί στην κληρονομική σύμβαση να </a:t>
            </a:r>
            <a:r>
              <a:rPr lang="el-GR" dirty="0">
                <a:solidFill>
                  <a:prstClr val="black"/>
                </a:solidFill>
              </a:rPr>
              <a:t>περιληφθεί </a:t>
            </a:r>
            <a:r>
              <a:rPr lang="el-GR" dirty="0" smtClean="0">
                <a:solidFill>
                  <a:prstClr val="black"/>
                </a:solidFill>
              </a:rPr>
              <a:t>όρος </a:t>
            </a:r>
            <a:r>
              <a:rPr lang="el-GR" dirty="0">
                <a:solidFill>
                  <a:prstClr val="black"/>
                </a:solidFill>
              </a:rPr>
              <a:t>που περιορίζει την εξουσία του </a:t>
            </a:r>
            <a:r>
              <a:rPr lang="el-GR" dirty="0" smtClean="0">
                <a:solidFill>
                  <a:prstClr val="black"/>
                </a:solidFill>
              </a:rPr>
              <a:t>κληρονομουμένου </a:t>
            </a:r>
            <a:r>
              <a:rPr lang="el-GR" dirty="0">
                <a:solidFill>
                  <a:prstClr val="black"/>
                </a:solidFill>
              </a:rPr>
              <a:t>να διαθέτει την περιουσία του εν </a:t>
            </a:r>
            <a:r>
              <a:rPr lang="el-GR" dirty="0" smtClean="0">
                <a:solidFill>
                  <a:prstClr val="black"/>
                </a:solidFill>
              </a:rPr>
              <a:t>ζωή (μόνο ενοχική ενέργεια περιορισμού κατ’ ΑΚ 177)</a:t>
            </a:r>
            <a:endParaRPr lang="el-GR" dirty="0">
              <a:solidFill>
                <a:prstClr val="black"/>
              </a:solidFill>
            </a:endParaRPr>
          </a:p>
        </p:txBody>
      </p:sp>
      <p:sp>
        <p:nvSpPr>
          <p:cNvPr id="2" name="Rechteck 15">
            <a:extLst>
              <a:ext uri="{FF2B5EF4-FFF2-40B4-BE49-F238E27FC236}">
                <a16:creationId xmlns:a16="http://schemas.microsoft.com/office/drawing/2014/main" xmlns="" id="{9A7587A4-DBD1-4B40-AD76-2DD4386AE79E}"/>
              </a:ext>
            </a:extLst>
          </p:cNvPr>
          <p:cNvSpPr/>
          <p:nvPr/>
        </p:nvSpPr>
        <p:spPr>
          <a:xfrm>
            <a:off x="449999" y="543158"/>
            <a:ext cx="8215469" cy="1195995"/>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l-GR" sz="2200" dirty="0">
                <a:solidFill>
                  <a:schemeClr val="bg1"/>
                </a:solidFill>
              </a:rPr>
              <a:t>8</a:t>
            </a:r>
            <a:r>
              <a:rPr lang="el-GR" sz="2200" baseline="30000" dirty="0" smtClean="0">
                <a:solidFill>
                  <a:schemeClr val="bg1"/>
                </a:solidFill>
              </a:rPr>
              <a:t>η</a:t>
            </a:r>
            <a:r>
              <a:rPr lang="el-GR" sz="2200" dirty="0" smtClean="0">
                <a:solidFill>
                  <a:schemeClr val="bg1"/>
                </a:solidFill>
              </a:rPr>
              <a:t> Ερώτηση: Μπορεί να τροποποιηθεί το περιεχόμενο μίας κληρονομικής σύμβασης </a:t>
            </a:r>
            <a:r>
              <a:rPr lang="el-GR" sz="2200" dirty="0">
                <a:solidFill>
                  <a:schemeClr val="bg1"/>
                </a:solidFill>
              </a:rPr>
              <a:t>/</a:t>
            </a:r>
            <a:r>
              <a:rPr lang="el-GR" sz="2200" dirty="0" smtClean="0">
                <a:solidFill>
                  <a:schemeClr val="bg1"/>
                </a:solidFill>
              </a:rPr>
              <a:t> μπορεί ο κληρονομούμενος να διαθέσει ελεύθερα τα αντικείμενα της κληρονομικής σύμβασης;</a:t>
            </a:r>
            <a:endParaRPr lang="el-GR" sz="2200" dirty="0">
              <a:solidFill>
                <a:schemeClr val="bg1"/>
              </a:solidFill>
            </a:endParaRPr>
          </a:p>
        </p:txBody>
      </p:sp>
    </p:spTree>
    <p:extLst>
      <p:ext uri="{BB962C8B-B14F-4D97-AF65-F5344CB8AC3E}">
        <p14:creationId xmlns:p14="http://schemas.microsoft.com/office/powerpoint/2010/main" val="2147330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4"/>
          </p:nvPr>
        </p:nvSpPr>
        <p:spPr/>
        <p:txBody>
          <a:bodyPr/>
          <a:lstStyle/>
          <a:p>
            <a:fld id="{2CC4CF26-8106-A64C-B5CA-03A742C46BBA}" type="slidenum">
              <a:rPr lang="en-US" smtClean="0"/>
              <a:t>22</a:t>
            </a:fld>
            <a:endParaRPr lang="en-US"/>
          </a:p>
        </p:txBody>
      </p:sp>
      <p:sp>
        <p:nvSpPr>
          <p:cNvPr id="6" name="Rechteck 15"/>
          <p:cNvSpPr/>
          <p:nvPr/>
        </p:nvSpPr>
        <p:spPr>
          <a:xfrm>
            <a:off x="450001" y="1882588"/>
            <a:ext cx="8215468" cy="4561803"/>
          </a:xfrm>
          <a:prstGeom prst="rect">
            <a:avLst/>
          </a:prstGeom>
          <a:solidFill>
            <a:srgbClr val="D1CCBD"/>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pPr marL="176213" lvl="0" indent="-176213">
              <a:spcBef>
                <a:spcPts val="300"/>
              </a:spcBef>
              <a:spcAft>
                <a:spcPts val="600"/>
              </a:spcAft>
              <a:buFont typeface="Wingdings" panose="05000000000000000000" pitchFamily="2" charset="2"/>
              <a:buChar char="§"/>
            </a:pPr>
            <a:r>
              <a:rPr lang="el-GR" sz="2000" dirty="0" smtClean="0">
                <a:solidFill>
                  <a:prstClr val="black"/>
                </a:solidFill>
              </a:rPr>
              <a:t>Άρ</a:t>
            </a:r>
            <a:r>
              <a:rPr lang="el-GR" sz="2000" dirty="0">
                <a:solidFill>
                  <a:prstClr val="black"/>
                </a:solidFill>
              </a:rPr>
              <a:t>. 33 παρ. 3 ν. </a:t>
            </a:r>
            <a:r>
              <a:rPr lang="el-GR" sz="2000" dirty="0" smtClean="0">
                <a:solidFill>
                  <a:prstClr val="black"/>
                </a:solidFill>
              </a:rPr>
              <a:t>5303/2026: Κληρονομικές συμβάσεις αιτία θανάτου καταρτίζονται </a:t>
            </a:r>
            <a:r>
              <a:rPr lang="el-GR" sz="2000" dirty="0">
                <a:solidFill>
                  <a:prstClr val="black"/>
                </a:solidFill>
              </a:rPr>
              <a:t>από τις </a:t>
            </a:r>
            <a:r>
              <a:rPr lang="el-GR" sz="2000" dirty="0" smtClean="0">
                <a:solidFill>
                  <a:prstClr val="black"/>
                </a:solidFill>
              </a:rPr>
              <a:t>16.09.2026</a:t>
            </a:r>
          </a:p>
          <a:p>
            <a:pPr marL="176213" lvl="0" indent="-176213">
              <a:spcBef>
                <a:spcPts val="300"/>
              </a:spcBef>
              <a:spcAft>
                <a:spcPts val="600"/>
              </a:spcAft>
              <a:buFont typeface="Wingdings" panose="05000000000000000000" pitchFamily="2" charset="2"/>
              <a:buChar char="§"/>
            </a:pPr>
            <a:r>
              <a:rPr lang="el-GR" sz="2000" dirty="0" smtClean="0">
                <a:solidFill>
                  <a:prstClr val="black"/>
                </a:solidFill>
              </a:rPr>
              <a:t>Δεν επιτρεπόταν η κατάρτιση κληρονομικών συμβάσεων αιτία θανάτου πριν από τις 16.09.2026.</a:t>
            </a:r>
          </a:p>
          <a:p>
            <a:pPr marL="176213" lvl="0" indent="-176213">
              <a:spcBef>
                <a:spcPts val="300"/>
              </a:spcBef>
              <a:spcAft>
                <a:spcPts val="600"/>
              </a:spcAft>
              <a:buFont typeface="Wingdings" panose="05000000000000000000" pitchFamily="2" charset="2"/>
              <a:buChar char="§"/>
            </a:pPr>
            <a:r>
              <a:rPr lang="el-GR" sz="2000" dirty="0" smtClean="0">
                <a:solidFill>
                  <a:prstClr val="black"/>
                </a:solidFill>
              </a:rPr>
              <a:t>Αν έχουν καταρτιστούν κληρονομικές συμβάσεις αιτία θανάτου πριν από τις 16.09.2026 διέπονται από την πλήρη απαγόρευση της παλαιάς ΑΚ 368.</a:t>
            </a:r>
          </a:p>
          <a:p>
            <a:pPr marL="176213" lvl="0" indent="-176213">
              <a:spcBef>
                <a:spcPts val="300"/>
              </a:spcBef>
              <a:spcAft>
                <a:spcPts val="600"/>
              </a:spcAft>
              <a:buFont typeface="Wingdings" panose="05000000000000000000" pitchFamily="2" charset="2"/>
              <a:buChar char="§"/>
            </a:pPr>
            <a:endParaRPr lang="el-GR" sz="2000" dirty="0">
              <a:solidFill>
                <a:prstClr val="black"/>
              </a:solidFill>
            </a:endParaRPr>
          </a:p>
        </p:txBody>
      </p:sp>
      <p:sp>
        <p:nvSpPr>
          <p:cNvPr id="2" name="Rechteck 15">
            <a:extLst>
              <a:ext uri="{FF2B5EF4-FFF2-40B4-BE49-F238E27FC236}">
                <a16:creationId xmlns:a16="http://schemas.microsoft.com/office/drawing/2014/main" xmlns="" id="{9A7587A4-DBD1-4B40-AD76-2DD4386AE79E}"/>
              </a:ext>
            </a:extLst>
          </p:cNvPr>
          <p:cNvSpPr/>
          <p:nvPr/>
        </p:nvSpPr>
        <p:spPr>
          <a:xfrm>
            <a:off x="449999" y="543158"/>
            <a:ext cx="8215469" cy="1195995"/>
          </a:xfrm>
          <a:prstGeom prst="rect">
            <a:avLst/>
          </a:prstGeom>
          <a:solidFill>
            <a:srgbClr val="425563"/>
          </a:solidFill>
          <a:ln w="9525" cap="flat" algn="ctr">
            <a:noFill/>
            <a:prstDash val="solid"/>
          </a:ln>
          <a:effectLst/>
        </p:spPr>
        <p:style>
          <a:lnRef idx="1">
            <a:schemeClr val="accent1"/>
          </a:lnRef>
          <a:fillRef idx="3">
            <a:schemeClr val="accent1"/>
          </a:fillRef>
          <a:effectRef idx="2">
            <a:schemeClr val="accent1"/>
          </a:effectRef>
          <a:fontRef idx="minor">
            <a:schemeClr val="lt1"/>
          </a:fontRef>
        </p:style>
        <p:txBody>
          <a:bodyPr rtlCol="0" anchor="t" anchorCtr="0"/>
          <a:lstStyle/>
          <a:p>
            <a:r>
              <a:rPr lang="el-GR" sz="2200" dirty="0">
                <a:solidFill>
                  <a:schemeClr val="bg1"/>
                </a:solidFill>
              </a:rPr>
              <a:t>9</a:t>
            </a:r>
            <a:r>
              <a:rPr lang="el-GR" sz="2200" baseline="30000" dirty="0" smtClean="0">
                <a:solidFill>
                  <a:schemeClr val="bg1"/>
                </a:solidFill>
              </a:rPr>
              <a:t>η</a:t>
            </a:r>
            <a:r>
              <a:rPr lang="el-GR" sz="2200" dirty="0" smtClean="0">
                <a:solidFill>
                  <a:schemeClr val="bg1"/>
                </a:solidFill>
              </a:rPr>
              <a:t> Ερώτηση: Από πότε επιτρέπεται η κατάρτιση κληρονομικών συμβάσεων;</a:t>
            </a:r>
            <a:endParaRPr lang="el-GR" sz="2200" dirty="0">
              <a:solidFill>
                <a:schemeClr val="bg1"/>
              </a:solidFill>
            </a:endParaRPr>
          </a:p>
        </p:txBody>
      </p:sp>
    </p:spTree>
    <p:extLst>
      <p:ext uri="{BB962C8B-B14F-4D97-AF65-F5344CB8AC3E}">
        <p14:creationId xmlns:p14="http://schemas.microsoft.com/office/powerpoint/2010/main" val="174354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LS_POWERPOINT">
  <a:themeElements>
    <a:clrScheme name="Custom 1">
      <a:dk1>
        <a:sysClr val="windowText" lastClr="000000"/>
      </a:dk1>
      <a:lt1>
        <a:srgbClr val="FFFFFF"/>
      </a:lt1>
      <a:dk2>
        <a:srgbClr val="82807C"/>
      </a:dk2>
      <a:lt2>
        <a:srgbClr val="6B6966"/>
      </a:lt2>
      <a:accent1>
        <a:srgbClr val="4A4A49"/>
      </a:accent1>
      <a:accent2>
        <a:srgbClr val="A00F14"/>
      </a:accent2>
      <a:accent3>
        <a:srgbClr val="475C6D"/>
      </a:accent3>
      <a:accent4>
        <a:srgbClr val="E3E0D8"/>
      </a:accent4>
      <a:accent5>
        <a:srgbClr val="B4B3B0"/>
      </a:accent5>
      <a:accent6>
        <a:srgbClr val="FCD5B5"/>
      </a:accent6>
      <a:hlink>
        <a:srgbClr val="0000FF"/>
      </a:hlink>
      <a:folHlink>
        <a:srgbClr val="800080"/>
      </a:folHlink>
    </a:clrScheme>
    <a:fontScheme name="L&amp;S Fonts">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tint val="100000"/>
                <a:shade val="100000"/>
                <a:satMod val="130000"/>
              </a:schemeClr>
            </a:gs>
            <a:gs pos="100000">
              <a:schemeClr val="phClr">
                <a:tint val="50000"/>
                <a:shade val="100000"/>
                <a:satMod val="350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ebr" typeface="Times New Roman"/>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MoolBoran"/>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eor" typeface="Sylfaen"/>
        <a:font script="Gujr" typeface="Shruti"/>
        <a:font script="Viet" typeface="Arial"/>
        <a:font script="Arab" typeface="Arial"/>
        <a:font script="Hebr" typeface="Arial"/>
        <a:font script="Telu" typeface="Gautami"/>
        <a:font script="Ethi" typeface="Nyala"/>
        <a:font script="Jpan" typeface="ＭＳ Ｐゴシック"/>
        <a:font script="Sinh" typeface="Iskoola Pota"/>
        <a:font script="Taml" typeface="Latha"/>
        <a:font script="Deva" typeface="Mangal"/>
        <a:font script="Knda" typeface="Tunga"/>
        <a:font script="Tibt" typeface="Microsoft Himalaya"/>
        <a:font script="Khmr" typeface="DaunPenh"/>
        <a:font script="Hant" typeface="新細明體"/>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LS_POWERPOINT</Template>
  <TotalTime>0</TotalTime>
  <Words>3331</Words>
  <Application>Microsoft Office PowerPoint</Application>
  <PresentationFormat>On-screen Show (4:3)</PresentationFormat>
  <Paragraphs>208</Paragraphs>
  <Slides>22</Slides>
  <Notes>1</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LS_POWERPOINT</vt:lpstr>
      <vt:lpstr>PowerPoint Presentation</vt:lpstr>
      <vt:lpstr>Ι. Kληρονομική διαδοχή από διαθήκη</vt:lpstr>
      <vt:lpstr>Ι. Kληρονομική διαδοχή από διαθήκη</vt:lpstr>
      <vt:lpstr>Ι. Kληρονομική διαδοχή από διαθήκη</vt:lpstr>
      <vt:lpstr>Ι. Kληρονομική διαδοχή από διαθήκη</vt:lpstr>
      <vt:lpstr>Ι. Kληρονομική διαδοχή από διαθήκη</vt:lpstr>
      <vt:lpstr>ΙI. Εξ αδιαθέτου κληρονομική διαδοχή (νέες ΑΚ 1808-1819)</vt:lpstr>
      <vt:lpstr>ΙI. Εξ αδιαθέτου κληρονομική διαδοχή (νέες ΑΚ 1808-1819)</vt:lpstr>
      <vt:lpstr>ΙI. Εξ αδιαθέτου κληρονομική διαδοχή (νέες ΑΚ 1808-1819)</vt:lpstr>
      <vt:lpstr>ΙI. Εξ αδιαθέτου κληρονομική διαδοχή (νέες ΑΚ 1808-1819)</vt:lpstr>
      <vt:lpstr>ΙI. Εξ αδιαθέτου κληρονομική διαδοχή (νέες ΑΚ 1808-1819)</vt:lpstr>
      <vt:lpstr>ΙI. Εξ αδιαθέτου κληρονομική διαδοχή (νέες ΑΚ 1808-1819)</vt:lpstr>
      <vt:lpstr>ΙI. Εξ αδιαθέτου κληρονομική διαδοχή (νέες ΑΚ 1808-1819)</vt:lpstr>
      <vt:lpstr>ΙΙI. Κληρονομικές συμβάσεις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cp:lastPrinted>2018-10-25T19:42:03Z</cp:lastPrinted>
  <dcterms:created xsi:type="dcterms:W3CDTF">2018-10-25T19:42:03Z</dcterms:created>
  <dcterms:modified xsi:type="dcterms:W3CDTF">2026-09-26T06:21:23Z</dcterms:modified>
</cp:coreProperties>
</file>